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257" r:id="rId3"/>
    <p:sldId id="258" r:id="rId4"/>
    <p:sldId id="259" r:id="rId5"/>
    <p:sldId id="292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96" r:id="rId27"/>
    <p:sldId id="293" r:id="rId28"/>
    <p:sldId id="294" r:id="rId29"/>
    <p:sldId id="284" r:id="rId30"/>
    <p:sldId id="286" r:id="rId31"/>
    <p:sldId id="295" r:id="rId32"/>
    <p:sldId id="287" r:id="rId33"/>
    <p:sldId id="288" r:id="rId34"/>
    <p:sldId id="289" r:id="rId35"/>
    <p:sldId id="298" r:id="rId36"/>
    <p:sldId id="297" r:id="rId37"/>
    <p:sldId id="290" r:id="rId38"/>
    <p:sldId id="291" r:id="rId39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20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2250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BAC0B-0650-4C10-808C-1F9BE3D5FCD3}" type="datetimeFigureOut">
              <a:rPr lang="nl-NL" smtClean="0"/>
              <a:t>28-6-2016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DD8E6-8AC4-4EA3-8AE2-06A2BD8E315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0320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95C84-2AA8-4E11-BE1E-C4D4F94AC75E}" type="datetimeFigureOut">
              <a:rPr lang="nl-NL" smtClean="0"/>
              <a:t>28-6-2016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77DDC-3DE1-41A5-85C4-C55ECBA8A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652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3523D5C-DF1B-457F-A6A7-FF7B5BC61B25}" type="datetime1">
              <a:rPr lang="nl-NL" smtClean="0"/>
              <a:t>28-6-2016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6960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43F9C52-7FA4-4B72-B453-9894CC1CC472}" type="datetime1">
              <a:rPr lang="nl-NL" smtClean="0"/>
              <a:t>28-6-2016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4580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6761206-8F31-4B12-815D-E077F93C872C}" type="datetime1">
              <a:rPr lang="nl-NL" smtClean="0"/>
              <a:t>28-6-2016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5765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6761206-8F31-4B12-815D-E077F93C872C}" type="datetime1">
              <a:rPr lang="nl-NL" smtClean="0"/>
              <a:t>28-6-2016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5765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D69A6EB-EBDD-4EC7-B126-F57E51118AD6}" type="datetime1">
              <a:rPr lang="nl-NL" smtClean="0"/>
              <a:t>28-6-2016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9585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D69A6EB-EBDD-4EC7-B126-F57E51118AD6}" type="datetime1">
              <a:rPr lang="nl-NL" smtClean="0"/>
              <a:t>28-6-2016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9585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B5C558D-D52C-465B-8697-0653981416A1}" type="datetime1">
              <a:rPr lang="nl-NL" smtClean="0"/>
              <a:t>28-6-2016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4615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3251200"/>
            <a:ext cx="9144000" cy="3606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32200"/>
            <a:ext cx="7772400" cy="1470025"/>
          </a:xfr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rgbClr val="000000"/>
                </a:solidFill>
              </a:defRPr>
            </a:lvl1pPr>
          </a:lstStyle>
          <a:p>
            <a:r>
              <a:rPr lang="nl-NL" noProof="0" smtClean="0"/>
              <a:t>Klik om de stijl te bewerken</a:t>
            </a:r>
            <a:endParaRPr lang="nl-NL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08600"/>
            <a:ext cx="6400800" cy="1062224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400" b="1">
                <a:solidFill>
                  <a:srgbClr val="C2202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NL" noProof="0"/>
          </a:p>
        </p:txBody>
      </p:sp>
      <p:pic>
        <p:nvPicPr>
          <p:cNvPr id="8" name="Picture 7" descr="logo_bi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35298" y="1015475"/>
            <a:ext cx="3073404" cy="157480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9144000" cy="215900"/>
          </a:xfrm>
          <a:prstGeom prst="rect">
            <a:avLst/>
          </a:prstGeom>
          <a:solidFill>
            <a:srgbClr val="C220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990600"/>
            <a:ext cx="9144000" cy="586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2806"/>
            <a:ext cx="8229600" cy="1143000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3600" b="1" i="0">
                <a:solidFill>
                  <a:srgbClr val="C22026"/>
                </a:solidFill>
              </a:defRPr>
            </a:lvl1pPr>
          </a:lstStyle>
          <a:p>
            <a:r>
              <a:rPr lang="nl-NL" noProof="0" smtClean="0"/>
              <a:t>Klik om de stijl te bewerken</a:t>
            </a:r>
            <a:endParaRPr lang="nl-NL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5806"/>
            <a:ext cx="8229600" cy="3910357"/>
          </a:xfrm>
        </p:spPr>
        <p:txBody>
          <a:bodyPr lIns="0" tIns="0" rIns="0" bIns="0">
            <a:normAutofit/>
          </a:bodyPr>
          <a:lstStyle>
            <a:lvl1pPr marL="271463" indent="-271463">
              <a:buClr>
                <a:srgbClr val="C22026"/>
              </a:buClr>
              <a:buFont typeface="Wingdings" charset="2"/>
              <a:buChar char="§"/>
              <a:defRPr sz="2400" baseline="0"/>
            </a:lvl1pPr>
            <a:lvl2pPr marL="533400" indent="-261938">
              <a:buClr>
                <a:srgbClr val="C22026"/>
              </a:buClr>
              <a:buFont typeface="Wingdings" charset="2"/>
              <a:buChar char="§"/>
              <a:defRPr sz="2400" baseline="0"/>
            </a:lvl2pPr>
            <a:lvl3pPr marL="804863" indent="-271463">
              <a:buClr>
                <a:srgbClr val="C22026"/>
              </a:buClr>
              <a:buFont typeface="Wingdings" charset="2"/>
              <a:buChar char="§"/>
              <a:defRPr sz="2400" baseline="0"/>
            </a:lvl3pPr>
            <a:lvl4pPr marL="1077913" indent="-273050">
              <a:buClr>
                <a:srgbClr val="C22026"/>
              </a:buClr>
              <a:buFont typeface="Wingdings" charset="2"/>
              <a:buChar char="§"/>
              <a:defRPr sz="2400" baseline="0"/>
            </a:lvl4pPr>
            <a:lvl5pPr marL="1349375" indent="-271463">
              <a:buClr>
                <a:srgbClr val="C22026"/>
              </a:buClr>
              <a:buFont typeface="Wingdings" charset="2"/>
              <a:buChar char="§"/>
              <a:defRPr sz="2400" baseline="0"/>
            </a:lvl5pPr>
          </a:lstStyle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nl-NL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562600" cy="365125"/>
          </a:xfrm>
        </p:spPr>
        <p:txBody>
          <a:bodyPr lIns="0" tIns="0" rIns="0" bIns="0" anchor="ctr" anchorCtr="0"/>
          <a:lstStyle>
            <a:lvl1pPr algn="l">
              <a:defRPr/>
            </a:lvl1pPr>
          </a:lstStyle>
          <a:p>
            <a:r>
              <a:rPr lang="nl-NL" noProof="0" smtClean="0"/>
              <a:t>Kluwer Markt &amp; Overheid</a:t>
            </a:r>
            <a:endParaRPr lang="nl-NL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E45BB751-80D0-6247-BA02-60582747485A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215900"/>
          </a:xfrm>
          <a:prstGeom prst="rect">
            <a:avLst/>
          </a:prstGeom>
          <a:solidFill>
            <a:srgbClr val="C220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Picture 8" descr="logo_bi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78700" y="263341"/>
            <a:ext cx="1295400" cy="66375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nl-NL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 noProof="0" smtClean="0"/>
              <a:t>Kluwer Markt &amp; Overheid</a:t>
            </a:r>
            <a:endParaRPr lang="nl-NL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BB751-80D0-6247-BA02-60582747485A}" type="slidenum">
              <a:rPr lang="nl-NL" noProof="0" smtClean="0"/>
              <a:pPr/>
              <a:t>‹nr.›</a:t>
            </a:fld>
            <a:endParaRPr lang="nl-NL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Mededingingsrecht</a:t>
            </a:r>
            <a:b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Markt en overheid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l-BE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Kluwer – </a:t>
            </a:r>
            <a:r>
              <a:rPr lang="nl-BE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23 juni 2016 </a:t>
            </a:r>
            <a:endParaRPr lang="nl-BE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BE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Martijn van de Hel </a:t>
            </a:r>
            <a:endParaRPr lang="en-US" altLang="nl-N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Inleiding	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Overheid </a:t>
            </a: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&amp; mededingingsrecht</a:t>
            </a:r>
          </a:p>
          <a:p>
            <a:pPr marL="547687" lvl="1" indent="-285750">
              <a:lnSpc>
                <a:spcPts val="3000"/>
              </a:lnSpc>
              <a:buFontTx/>
              <a:buChar char="-"/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Kartelverbod en misbruik van machtspositie</a:t>
            </a:r>
          </a:p>
          <a:p>
            <a:pPr marL="547687" lvl="1" indent="-285750">
              <a:lnSpc>
                <a:spcPts val="3000"/>
              </a:lnSpc>
              <a:buFontTx/>
              <a:buChar char="-"/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Toepasselijkheid/uitzonderingen overheden</a:t>
            </a:r>
          </a:p>
          <a:p>
            <a:pPr marL="547687" lvl="1" indent="-285750">
              <a:lnSpc>
                <a:spcPts val="3000"/>
              </a:lnSpc>
              <a:buFontTx/>
              <a:buChar char="-"/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Praktijkvoorbeelden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Wet Markt &amp; Overheid</a:t>
            </a:r>
          </a:p>
          <a:p>
            <a:pPr marL="547687" lvl="1" indent="-285750">
              <a:lnSpc>
                <a:spcPts val="3000"/>
              </a:lnSpc>
              <a:buFontTx/>
              <a:buChar char="-"/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Wettelijke eisen + uitzonderingen</a:t>
            </a:r>
          </a:p>
          <a:p>
            <a:pPr marL="547687" lvl="1" indent="-285750">
              <a:lnSpc>
                <a:spcPts val="3000"/>
              </a:lnSpc>
              <a:buFontTx/>
              <a:buChar char="-"/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Recente voorbeelden / ervaringen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Inleiding</a:t>
            </a:r>
            <a:r>
              <a:rPr lang="nl-NL" altLang="nl-NL" sz="3200" b="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sz="32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Wat is mededingingsrecht?</a:t>
            </a:r>
            <a:endParaRPr lang="nl-NL" sz="28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Mededinging is concurrentie</a:t>
            </a:r>
          </a:p>
          <a:p>
            <a:pPr lvl="1">
              <a:lnSpc>
                <a:spcPts val="3000"/>
              </a:lnSpc>
            </a:pPr>
            <a:r>
              <a:rPr lang="nl-NL" altLang="nl-NL" sz="1600" dirty="0">
                <a:latin typeface="Arial" panose="020B0604020202020204" pitchFamily="34" charset="0"/>
                <a:cs typeface="Arial" panose="020B0604020202020204" pitchFamily="34" charset="0"/>
              </a:rPr>
              <a:t>Verhoging levensstandaard </a:t>
            </a:r>
          </a:p>
          <a:p>
            <a:pPr lvl="1">
              <a:lnSpc>
                <a:spcPts val="3000"/>
              </a:lnSpc>
            </a:pPr>
            <a:r>
              <a:rPr lang="nl-NL" altLang="nl-NL" sz="1600" dirty="0">
                <a:latin typeface="Arial" panose="020B0604020202020204" pitchFamily="34" charset="0"/>
                <a:cs typeface="Arial" panose="020B0604020202020204" pitchFamily="34" charset="0"/>
              </a:rPr>
              <a:t>Verhoging concurrentievermogen NL/EU</a:t>
            </a:r>
          </a:p>
          <a:p>
            <a:pPr lvl="1">
              <a:lnSpc>
                <a:spcPts val="3000"/>
              </a:lnSpc>
            </a:pPr>
            <a:r>
              <a:rPr lang="nl-NL" altLang="nl-NL" sz="1600" dirty="0">
                <a:latin typeface="Arial" panose="020B0604020202020204" pitchFamily="34" charset="0"/>
                <a:cs typeface="Arial" panose="020B0604020202020204" pitchFamily="34" charset="0"/>
              </a:rPr>
              <a:t>Innovatie / lagere prijzen / R&amp;D</a:t>
            </a:r>
          </a:p>
          <a:p>
            <a:pPr>
              <a:lnSpc>
                <a:spcPts val="3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Doel mededingingsrecht is het bereiken van effectieve concurrentie</a:t>
            </a:r>
          </a:p>
          <a:p>
            <a:pPr>
              <a:lnSpc>
                <a:spcPts val="3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Ondernemingen moeten hun eigen marktgedrag bepalen / overheden mogen concurrentie niet verstoren</a:t>
            </a:r>
          </a:p>
          <a:p>
            <a:pPr>
              <a:lnSpc>
                <a:spcPts val="3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Toezichthouders: ACM (voorheen NMa) / Europese Commissie en (civiele) rechter</a:t>
            </a:r>
            <a:endParaRPr lang="en-US" alt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3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4072689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Inleiding</a:t>
            </a:r>
            <a:r>
              <a:rPr lang="nl-NL" altLang="nl-NL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Pijlers mededingingsrecht?</a:t>
            </a:r>
            <a:endParaRPr lang="nl-NL" sz="28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Kartelverbod</a:t>
            </a:r>
          </a:p>
          <a:p>
            <a:pPr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Misbruik economische machtspositie</a:t>
            </a:r>
          </a:p>
          <a:p>
            <a:pPr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Wet Markt &amp; Overheid</a:t>
            </a:r>
          </a:p>
          <a:p>
            <a:pPr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(Concentratietoezicht)</a:t>
            </a:r>
          </a:p>
          <a:p>
            <a:pPr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(Staatssteun)</a:t>
            </a:r>
          </a:p>
          <a:p>
            <a:pPr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(Aanbestedingsrecht)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4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050965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Inleiding</a:t>
            </a:r>
            <a:b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Welke wetgeving?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15806"/>
            <a:ext cx="8229600" cy="4070694"/>
          </a:xfrm>
        </p:spPr>
        <p:txBody>
          <a:bodyPr>
            <a:normAutofit fontScale="25000" lnSpcReduction="20000"/>
          </a:bodyPr>
          <a:lstStyle/>
          <a:p>
            <a:pPr marL="266700" lvl="1" indent="-266700">
              <a:lnSpc>
                <a:spcPts val="3000"/>
              </a:lnSpc>
            </a:pPr>
            <a:r>
              <a:rPr lang="nl-NL" altLang="nl-NL" sz="7200" dirty="0">
                <a:latin typeface="Arial" panose="020B0604020202020204" pitchFamily="34" charset="0"/>
                <a:cs typeface="Arial" panose="020B0604020202020204" pitchFamily="34" charset="0"/>
              </a:rPr>
              <a:t>NL </a:t>
            </a:r>
            <a:r>
              <a:rPr lang="nl-NL" altLang="nl-NL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wetgeving (effect binnen NL): </a:t>
            </a:r>
            <a:endParaRPr lang="nl-NL" altLang="nl-NL" sz="7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lvl="2" indent="-276225">
              <a:lnSpc>
                <a:spcPts val="3000"/>
              </a:lnSpc>
              <a:tabLst>
                <a:tab pos="895350" algn="l"/>
              </a:tabLst>
            </a:pPr>
            <a:r>
              <a:rPr lang="nl-NL" altLang="nl-NL" sz="7200" dirty="0">
                <a:latin typeface="Arial" panose="020B0604020202020204" pitchFamily="34" charset="0"/>
                <a:cs typeface="Arial" panose="020B0604020202020204" pitchFamily="34" charset="0"/>
              </a:rPr>
              <a:t>Instellingswet (instelling ACM) / </a:t>
            </a:r>
            <a:r>
              <a:rPr lang="nl-NL" altLang="nl-NL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AWB (</a:t>
            </a:r>
            <a:r>
              <a:rPr lang="nl-NL" altLang="nl-NL" sz="7200" dirty="0">
                <a:latin typeface="Arial" panose="020B0604020202020204" pitchFamily="34" charset="0"/>
                <a:cs typeface="Arial" panose="020B0604020202020204" pitchFamily="34" charset="0"/>
              </a:rPr>
              <a:t>algemene bevoegdheden/procedures ACM)</a:t>
            </a:r>
          </a:p>
          <a:p>
            <a:pPr marL="542925" lvl="2" indent="-276225">
              <a:lnSpc>
                <a:spcPts val="3000"/>
              </a:lnSpc>
              <a:tabLst>
                <a:tab pos="895350" algn="l"/>
              </a:tabLst>
            </a:pPr>
            <a:r>
              <a:rPr lang="nl-NL" altLang="nl-NL" sz="7200" dirty="0">
                <a:latin typeface="Arial" panose="020B0604020202020204" pitchFamily="34" charset="0"/>
                <a:cs typeface="Arial" panose="020B0604020202020204" pitchFamily="34" charset="0"/>
              </a:rPr>
              <a:t>Mededingingswet (materiële mededingingsregels) </a:t>
            </a:r>
          </a:p>
          <a:p>
            <a:pPr marL="809625" lvl="3" indent="-266700">
              <a:lnSpc>
                <a:spcPts val="3000"/>
              </a:lnSpc>
            </a:pPr>
            <a:r>
              <a:rPr lang="nl-NL" altLang="nl-NL" sz="6400" dirty="0">
                <a:latin typeface="Arial" panose="020B0604020202020204" pitchFamily="34" charset="0"/>
                <a:cs typeface="Arial" panose="020B0604020202020204" pitchFamily="34" charset="0"/>
              </a:rPr>
              <a:t>Secundaire wetgeving: bekendmakingen, beleidsregels en richtsnoeren </a:t>
            </a:r>
          </a:p>
          <a:p>
            <a:pPr marL="809625" lvl="2" indent="-266700">
              <a:lnSpc>
                <a:spcPts val="3000"/>
              </a:lnSpc>
            </a:pPr>
            <a:r>
              <a:rPr lang="nl-NL" altLang="nl-NL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Stroomlijningswet per 01-8-14 (stroomlijning </a:t>
            </a:r>
            <a:r>
              <a:rPr lang="nl-NL" altLang="nl-NL" sz="6400" dirty="0">
                <a:latin typeface="Arial" panose="020B0604020202020204" pitchFamily="34" charset="0"/>
                <a:cs typeface="Arial" panose="020B0604020202020204" pitchFamily="34" charset="0"/>
              </a:rPr>
              <a:t>bevoegdheden/procedures ACM) 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7200" dirty="0">
                <a:latin typeface="Arial" panose="020B0604020202020204" pitchFamily="34" charset="0"/>
                <a:cs typeface="Arial" panose="020B0604020202020204" pitchFamily="34" charset="0"/>
              </a:rPr>
              <a:t>EU </a:t>
            </a:r>
            <a:r>
              <a:rPr lang="nl-NL" altLang="nl-NL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wetgeving (effect binnen EU): </a:t>
            </a:r>
          </a:p>
          <a:p>
            <a:pPr marL="542925" lvl="2" indent="-276225">
              <a:lnSpc>
                <a:spcPct val="170000"/>
              </a:lnSpc>
            </a:pPr>
            <a:r>
              <a:rPr lang="nl-NL" altLang="nl-NL" sz="7200" dirty="0">
                <a:latin typeface="Arial" panose="020B0604020202020204" pitchFamily="34" charset="0"/>
                <a:cs typeface="Arial" panose="020B0604020202020204" pitchFamily="34" charset="0"/>
              </a:rPr>
              <a:t>Verdrag betreffende Werking Europese Unie (VWEU of Werkingsverdrag)</a:t>
            </a:r>
          </a:p>
          <a:p>
            <a:pPr marL="809625" lvl="3" indent="-266700">
              <a:lnSpc>
                <a:spcPct val="170000"/>
              </a:lnSpc>
            </a:pPr>
            <a:r>
              <a:rPr lang="nl-NL" altLang="nl-NL" sz="6400" dirty="0">
                <a:latin typeface="Arial" panose="020B0604020202020204" pitchFamily="34" charset="0"/>
                <a:cs typeface="Arial" panose="020B0604020202020204" pitchFamily="34" charset="0"/>
              </a:rPr>
              <a:t>Secundaire wetgeving: verordeningen, richtlijnen, bekendmakingen en </a:t>
            </a:r>
            <a:r>
              <a:rPr lang="nl-NL" altLang="nl-NL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richtsnoeren</a:t>
            </a:r>
            <a:endParaRPr lang="nl-NL" altLang="nl-NL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endParaRPr lang="nl-NL" altLang="nl-NL" sz="1600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5</a:t>
            </a:fld>
            <a:endParaRPr lang="nl-NL" noProof="0"/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19858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Inleiding</a:t>
            </a:r>
            <a:b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Welke risico’s?</a:t>
            </a:r>
            <a:endParaRPr lang="nl-NL" sz="28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Boetes per 1-7-2016: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Boetemaximum verdubbeld van €450.000 naar €900.000</a:t>
            </a:r>
          </a:p>
          <a:p>
            <a:pPr lvl="1"/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Hoogte boetes nog meer afhankelijk gemaakt van duur van kartel (max 40%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jaaromzet, nu max 10%)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Boetes worden verdubbeld in geval van recidive (dus max 80% jaaromzet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nl-NL" altLang="nl-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NB: geldt niet voor WM&amp;O!</a:t>
            </a:r>
            <a:endParaRPr lang="nl-NL" altLang="nl-N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Schadeclaims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(civiele acties)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Nietigheid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contracten of clausules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Publicitaire schade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6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8564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7927"/>
            <a:ext cx="9144000" cy="588088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latin typeface="Arial" panose="020B0604020202020204" pitchFamily="34" charset="0"/>
                <a:cs typeface="Arial" panose="020B0604020202020204" pitchFamily="34" charset="0"/>
              </a:rPr>
              <a:t>Overheid en mededingingsrecht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7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86301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Kartelverbod</a:t>
            </a:r>
            <a:endParaRPr lang="nl-NL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6700" lvl="1" indent="-266700">
              <a:lnSpc>
                <a:spcPct val="90000"/>
              </a:lnSpc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Artikel 6 Mededingingswet en 101 VWEU (“kartelverbod”)</a:t>
            </a:r>
          </a:p>
          <a:p>
            <a:pPr marL="266700" lvl="1" indent="-266700">
              <a:lnSpc>
                <a:spcPct val="90000"/>
              </a:lnSpc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Reikwijdte (lid 1): </a:t>
            </a:r>
          </a:p>
          <a:p>
            <a:pPr marL="538163" lvl="2" indent="-266700">
              <a:lnSpc>
                <a:spcPct val="90000"/>
              </a:lnSpc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Overeenkomst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of onderling afgestemde feitelijke 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gedraging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o.a.f.g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.) ondernemingen 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/ besluit ondernemersvereniging</a:t>
            </a: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8163" lvl="2" indent="-266700">
              <a:lnSpc>
                <a:spcPct val="90000"/>
              </a:lnSpc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Ertoe strekken of tot gevolg hebben dat 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mededinging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wordt vervalst</a:t>
            </a:r>
          </a:p>
          <a:p>
            <a:pPr>
              <a:lnSpc>
                <a:spcPct val="90000"/>
              </a:lnSpc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Sanctie (lid 2): rechtswege nietig</a:t>
            </a:r>
          </a:p>
          <a:p>
            <a:pPr>
              <a:lnSpc>
                <a:spcPct val="90000"/>
              </a:lnSpc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Boete/last onder dwangsom</a:t>
            </a:r>
          </a:p>
          <a:p>
            <a:pPr>
              <a:lnSpc>
                <a:spcPct val="90000"/>
              </a:lnSpc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Onrechtmatige daad</a:t>
            </a:r>
          </a:p>
          <a:p>
            <a:pPr>
              <a:lnSpc>
                <a:spcPct val="90000"/>
              </a:lnSpc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Uitzonderling (lid 3): pro-competitieve effecten wegen op tegen concurrentiebeperkende 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effecten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8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05691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85750" lvl="1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Onderneming = verrichten economische activiteit </a:t>
            </a:r>
          </a:p>
          <a:p>
            <a:pPr marL="538163" lvl="2" indent="-266700">
              <a:lnSpc>
                <a:spcPct val="90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Aanbieden van product of dienst op een markt (in concurrentie)</a:t>
            </a:r>
          </a:p>
          <a:p>
            <a:pPr marL="538163" lvl="2" indent="-266700">
              <a:lnSpc>
                <a:spcPct val="90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Ongeacht rechts- of financieringsvorm (of winstoogmerk)</a:t>
            </a:r>
          </a:p>
          <a:p>
            <a:pPr marL="0" lvl="1" indent="0">
              <a:lnSpc>
                <a:spcPct val="90000"/>
              </a:lnSpc>
              <a:buNone/>
            </a:pPr>
            <a:endParaRPr lang="nl-NL" alt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Typische overheidstaken (uitoefening openbaar gezag) geen economische activiteit, zoals:</a:t>
            </a:r>
          </a:p>
          <a:p>
            <a:pPr marL="557213" lvl="2" indent="-285750">
              <a:lnSpc>
                <a:spcPct val="90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Rechtspraak</a:t>
            </a:r>
          </a:p>
          <a:p>
            <a:pPr marL="557213" lvl="2" indent="-285750">
              <a:lnSpc>
                <a:spcPct val="90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Politie, leger en brandweer</a:t>
            </a:r>
          </a:p>
          <a:p>
            <a:pPr marL="557213" lvl="2" indent="-285750">
              <a:lnSpc>
                <a:spcPct val="90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Onderwijs (deels)</a:t>
            </a:r>
          </a:p>
          <a:p>
            <a:pPr marL="271463" lvl="2" indent="0">
              <a:lnSpc>
                <a:spcPct val="90000"/>
              </a:lnSpc>
              <a:buNone/>
            </a:pPr>
            <a:endParaRPr lang="nl-NL" alt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Overheid kan zowel overheidstaak als economische taak vervullen</a:t>
            </a:r>
          </a:p>
          <a:p>
            <a:pPr marL="285750" lvl="1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nl-NL" alt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lnSpc>
                <a:spcPct val="90000"/>
              </a:lnSpc>
              <a:buNone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Zie lijst met voorbeelden economische activiteiten overheden!</a:t>
            </a:r>
          </a:p>
          <a:p>
            <a:endParaRPr lang="nl-NL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57200" y="1072806"/>
            <a:ext cx="8229600" cy="1143000"/>
          </a:xfrm>
        </p:spPr>
        <p:txBody>
          <a:bodyPr>
            <a:normAutofit/>
          </a:bodyPr>
          <a:lstStyle/>
          <a:p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Kartelverbod</a:t>
            </a:r>
            <a:b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Onderneming</a:t>
            </a:r>
            <a:endParaRPr lang="nl-NL" sz="2800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9</a:t>
            </a:fld>
            <a:endParaRPr lang="nl-NL" noProof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92165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Kartelverbod</a:t>
            </a:r>
            <a:b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Overeenkomst</a:t>
            </a:r>
            <a:endParaRPr lang="nl-NL" sz="28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6700" lvl="1" indent="-266700">
              <a:lnSpc>
                <a:spcPct val="90000"/>
              </a:lnSpc>
              <a:buNone/>
            </a:pPr>
            <a:r>
              <a:rPr lang="nl-NL" altLang="nl-NL" sz="2000" u="sng" dirty="0">
                <a:latin typeface="Arial" panose="020B0604020202020204" pitchFamily="34" charset="0"/>
                <a:cs typeface="Arial" panose="020B0604020202020204" pitchFamily="34" charset="0"/>
              </a:rPr>
              <a:t>Overeenkomst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66700" lvl="1" indent="-266700">
              <a:lnSpc>
                <a:spcPct val="90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Wilsovereenkomst / op elkaar gerichte binding</a:t>
            </a:r>
          </a:p>
          <a:p>
            <a:pPr marL="266700" lvl="1" indent="-266700">
              <a:lnSpc>
                <a:spcPct val="90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(Schijnbaar) eenzijdige handelingen (verticale relatie)</a:t>
            </a:r>
          </a:p>
          <a:p>
            <a:pPr marL="0" lvl="1" indent="0">
              <a:lnSpc>
                <a:spcPct val="90000"/>
              </a:lnSpc>
              <a:buNone/>
            </a:pP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lnSpc>
                <a:spcPct val="90000"/>
              </a:lnSpc>
              <a:buNone/>
            </a:pPr>
            <a:r>
              <a:rPr lang="nl-NL" altLang="nl-NL" sz="2000" u="sng" dirty="0" err="1">
                <a:latin typeface="Arial" panose="020B0604020202020204" pitchFamily="34" charset="0"/>
                <a:cs typeface="Arial" panose="020B0604020202020204" pitchFamily="34" charset="0"/>
              </a:rPr>
              <a:t>O.a.f.g</a:t>
            </a:r>
            <a:r>
              <a:rPr lang="nl-NL" altLang="nl-NL" sz="2000" u="sng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lvl="1" indent="-285750">
              <a:lnSpc>
                <a:spcPct val="90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Vorm van coördinatie zonder instemming/overeenstemming</a:t>
            </a:r>
          </a:p>
          <a:p>
            <a:pPr marL="285750" lvl="1" indent="-285750">
              <a:lnSpc>
                <a:spcPct val="90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Vereist enige vorm van reciprociteit, maar lat ligt laagt</a:t>
            </a:r>
          </a:p>
          <a:p>
            <a:pPr marL="285750" lvl="1" indent="-285750">
              <a:lnSpc>
                <a:spcPct val="90000"/>
              </a:lnSpc>
            </a:pP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lnSpc>
                <a:spcPct val="90000"/>
              </a:lnSpc>
              <a:buNone/>
            </a:pPr>
            <a:r>
              <a:rPr lang="nl-NL" altLang="nl-NL" sz="2000" u="sng" dirty="0">
                <a:latin typeface="Arial" panose="020B0604020202020204" pitchFamily="34" charset="0"/>
                <a:cs typeface="Arial" panose="020B0604020202020204" pitchFamily="34" charset="0"/>
              </a:rPr>
              <a:t>Besluit ondernemersvereniging</a:t>
            </a:r>
          </a:p>
          <a:p>
            <a:pPr marL="285750" lvl="1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Ook niet-bindende beslissingen (zoals adviezen)</a:t>
            </a:r>
          </a:p>
          <a:p>
            <a:pPr marL="285750" lvl="1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Zolang zij de getrouwe weergave zijn van de wil van de vereniging gedrag leden te coördineren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10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86313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Kartelverbod</a:t>
            </a:r>
            <a:b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Mogelijk verboden afspraken </a:t>
            </a:r>
            <a:endParaRPr lang="nl-NL" sz="28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66700" indent="-266700" eaLnBrk="0" hangingPunct="0"/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Hardcore concurrentiebeperkende afspraken</a:t>
            </a:r>
          </a:p>
          <a:p>
            <a:pPr marL="542925" lvl="1" indent="-276225" eaLnBrk="0" hangingPunct="0"/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Prijsafspraken concurrenten: inclusief prijselementen (kortingen, indexen)</a:t>
            </a:r>
          </a:p>
          <a:p>
            <a:pPr marL="542925" lvl="1" indent="-276225" eaLnBrk="0" hangingPunct="0"/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Marktverdeling concurrenten: geografisch, klanten</a:t>
            </a:r>
          </a:p>
          <a:p>
            <a:pPr marL="542925" lvl="1" indent="-276225" eaLnBrk="0" hangingPunct="0"/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Uitwisseling concurrentiegevoelige informatie tussen 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concurrenten</a:t>
            </a:r>
          </a:p>
          <a:p>
            <a:pPr marL="542925" lvl="1" indent="-276225" eaLnBrk="0" hangingPunct="0"/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Beïnvloeding/sturing (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weder)verkoopprijs, klanten 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werkgebied</a:t>
            </a:r>
          </a:p>
          <a:p>
            <a:pPr marL="280988" indent="-276225" eaLnBrk="0" hangingPunct="0"/>
            <a:endParaRPr lang="nl-NL" sz="20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0988" indent="-276225" eaLnBrk="0" hangingPunct="0"/>
            <a:r>
              <a:rPr lang="nl-NL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beginsel legitieme samenwerking die toch tot beperking van de concurrentie kan leiden, zoals </a:t>
            </a:r>
            <a:r>
              <a:rPr lang="nl-NL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bij:</a:t>
            </a:r>
          </a:p>
          <a:p>
            <a:pPr marL="542925" lvl="1" indent="-276225" eaLnBrk="0" hangingPunct="0"/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Exclusiviteit / uitsluiting derden</a:t>
            </a:r>
          </a:p>
          <a:p>
            <a:pPr marL="542925" lvl="1" indent="-276225" eaLnBrk="0" hangingPunct="0"/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Afspraken over non-concurrentie(bedingen)</a:t>
            </a:r>
          </a:p>
          <a:p>
            <a:pPr marL="280988" indent="-276225" eaLnBrk="0" hangingPunct="0"/>
            <a:endParaRPr lang="nl-NL" sz="20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0988" indent="-276225" eaLnBrk="0" hangingPunct="0"/>
            <a:r>
              <a:rPr lang="nl-NL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Deelname of faciliteren overheid overtreding eveneens verboden (mogelijk onrechtmatige (</a:t>
            </a:r>
            <a:r>
              <a:rPr lang="nl-NL" sz="2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overheids</a:t>
            </a:r>
            <a:r>
              <a:rPr lang="nl-NL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)daad)</a:t>
            </a:r>
            <a:endParaRPr lang="nl-NL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90110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Kartelverbod</a:t>
            </a:r>
            <a:b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Vrijstelling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Een overeenkomst is vrijgesteld indien de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economische en maatschappelijke voordelen opwegen tegen de nadelige effecten </a:t>
            </a:r>
          </a:p>
          <a:p>
            <a:pPr lvl="1"/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Moet leiden tot een verbetering van productie of technische of economische vooruitgang</a:t>
            </a:r>
          </a:p>
          <a:p>
            <a:pPr lvl="1"/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Billijk deel van voordelen moeten ten goede komen aan de consument</a:t>
            </a:r>
          </a:p>
          <a:p>
            <a:pPr lvl="1"/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Beperking moet onmisbaar zijn voor de doelstelling</a:t>
            </a:r>
          </a:p>
          <a:p>
            <a:pPr lvl="1"/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Geen uitschakeling van de mededinging</a:t>
            </a:r>
          </a:p>
          <a:p>
            <a:pPr lvl="1">
              <a:lnSpc>
                <a:spcPts val="3000"/>
              </a:lnSpc>
              <a:buFontTx/>
              <a:buNone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(Art. 6 lid 3 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/ 101 lid 3 VWEU)</a:t>
            </a:r>
            <a:endParaRPr lang="nl-NL" alt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3000"/>
              </a:lnSpc>
              <a:buFontTx/>
              <a:buNone/>
            </a:pP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  <a:buFontTx/>
              <a:buNone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Uitgewerkt in diverse </a:t>
            </a: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Europese 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groepsvrijstellingen, richtsnoeren en besluiten </a:t>
            </a:r>
            <a:endParaRPr lang="nl-NL" alt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12</a:t>
            </a:fld>
            <a:endParaRPr lang="nl-NL" noProof="0"/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24812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Het is ondernemingen verboden misbruik te maken van een economische machtspositie” (art. 24 </a:t>
            </a:r>
            <a:r>
              <a:rPr lang="nl-NL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/ 101 VWEU)</a:t>
            </a:r>
          </a:p>
          <a:p>
            <a:pPr>
              <a:lnSpc>
                <a:spcPts val="3000"/>
              </a:lnSpc>
            </a:pP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Kernelementen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Onderneming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Machtspositie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Misbruik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13</a:t>
            </a:fld>
            <a:endParaRPr lang="nl-NL" noProof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72806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Economische machtspositie</a:t>
            </a:r>
            <a:endParaRPr lang="nl-NL" alt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18651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Economische machtspositie</a:t>
            </a:r>
            <a:b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Wanneer </a:t>
            </a: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sprake </a:t>
            </a:r>
            <a:r>
              <a:rPr lang="nl-NL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van </a:t>
            </a: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machtspositie?</a:t>
            </a:r>
            <a:endParaRPr 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Machtspositie = onafhankelijk marktgedrag</a:t>
            </a:r>
          </a:p>
          <a:p>
            <a:pPr>
              <a:lnSpc>
                <a:spcPts val="3000"/>
              </a:lnSpc>
            </a:pPr>
            <a:endParaRPr lang="nl-NL" altLang="nl-NL" sz="1800" dirty="0"/>
          </a:p>
          <a:p>
            <a:pPr marL="266700" indent="-266700" eaLnBrk="0" hangingPunct="0">
              <a:tabLst>
                <a:tab pos="192088" algn="l"/>
                <a:tab pos="447675" algn="l"/>
                <a:tab pos="762000" algn="l"/>
                <a:tab pos="1143000" algn="l"/>
              </a:tabLst>
            </a:pPr>
            <a:endParaRPr lang="nl-NL" sz="1800" dirty="0">
              <a:latin typeface="Arial" panose="020B0604020202020204" pitchFamily="34" charset="0"/>
              <a:cs typeface="Arial" panose="020B0604020202020204" pitchFamily="34" charset="0"/>
              <a:sym typeface="Symbol" pitchFamily="18" charset="2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86585" y="2708275"/>
            <a:ext cx="863600" cy="1512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l-NL" altLang="nl-NL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86585" y="4652963"/>
            <a:ext cx="863600" cy="108108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endParaRPr lang="nl-NL" altLang="nl-NL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86585" y="4221163"/>
            <a:ext cx="863600" cy="43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l-NL" altLang="nl-NL"/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1818498" y="3357563"/>
            <a:ext cx="647700" cy="2159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l-NL" altLang="nl-NL"/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1818498" y="4329113"/>
            <a:ext cx="647700" cy="2159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l-NL" altLang="nl-NL"/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1818498" y="5084763"/>
            <a:ext cx="647700" cy="2159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endParaRPr lang="nl-NL" altLang="nl-NL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934510" y="3297238"/>
            <a:ext cx="48077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&gt; 50% machtspositie behoudens tegenbewijs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2934510" y="4268788"/>
            <a:ext cx="44999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&gt; 40% machtspositie bij aanvullend bewijs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2934510" y="5026025"/>
            <a:ext cx="28969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&lt; 40% geen machtspositie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14</a:t>
            </a:fld>
            <a:endParaRPr lang="nl-NL" noProof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2216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Economische machtspositie</a:t>
            </a:r>
            <a:b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Wanneer </a:t>
            </a: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sprake </a:t>
            </a:r>
            <a:r>
              <a:rPr lang="nl-NL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van </a:t>
            </a: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misbruik?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Hebben dominante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positie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niet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verboden,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misbruik wel, bijv.: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Hoge prijzen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Lage prijzen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Leveringsweigering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Loyaliteitskortingen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Koppelverkoop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Discriminatie</a:t>
            </a:r>
          </a:p>
          <a:p>
            <a:pPr>
              <a:lnSpc>
                <a:spcPts val="3000"/>
              </a:lnSpc>
            </a:pPr>
            <a:endParaRPr lang="nl-NL" altLang="nl-NL" sz="1600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15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86644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Uitzondering kartelverbod/machtspositie</a:t>
            </a:r>
            <a:b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Vervulling bijzondere taak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Kartelverbod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 toepassing op onderneming die dienst algemeen economisch belang verricht, </a:t>
            </a:r>
            <a:r>
              <a:rPr lang="nl-NL" altLang="nl-NL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mits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verbod taak niet verhindert (artikel 11 </a:t>
            </a:r>
            <a:r>
              <a:rPr lang="nl-NL" altLang="nl-N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Verbod misbruik machtspositie kan buiten toepassing worden verklaard voor onderneming die bijzondere (bij wet of door bestuursorgaan) opgedragen taak verricht (artikel 25 </a:t>
            </a:r>
            <a:r>
              <a:rPr lang="nl-NL" altLang="nl-N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ts val="3000"/>
              </a:lnSpc>
            </a:pPr>
            <a:endParaRPr lang="nl-NL" altLang="nl-N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Geen precedenten (wel geprobeerd, maar afgewezen)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16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34774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Bijzondere verplichtingen machtspositie </a:t>
            </a:r>
            <a:b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Financiële transparantie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Ondernemingen belast met bijzonder/uitsluitend recht of dienst van algemeen economisch belang verplicht gescheiden boekhouding te voeren (artikel 25b </a:t>
            </a:r>
            <a:r>
              <a:rPr lang="nl-NL" altLang="nl-N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Gescheiden registratie lasten/baten verschillende activiteiten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Lasten/baten correct toegerekend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Beginselen kostenadministratie moeten duidelijk zijn vastgelegd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Doel hiervan is voorkomen dat deze ondernemingen concurrentie voorsprong hebben als gevolg van band met overheid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17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19636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Praktijkvoorbeelden (i)</a:t>
            </a:r>
            <a:b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Gronduitgifte – Boontje / NMa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Klacht Boontje (eigenaar tennispark) bij NMa tegen goedkope verhuur/erfpacht door gemeente Castricum aan ander tennispark</a:t>
            </a:r>
          </a:p>
          <a:p>
            <a:pPr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Klacht afgewezen omdat gemeente niet handelt als onderneming / geen economische activiteit - wel sprake mogelijke staatssteun (2004)</a:t>
            </a:r>
          </a:p>
          <a:p>
            <a:pPr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Rb. Rotterdam acht standpunt NMa onjuist dat sprake is van overheidsprerogatief onvoldoende gemotiveerd (2005)</a:t>
            </a:r>
          </a:p>
          <a:p>
            <a:pPr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Ook 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CBb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acht onvoldoende onderzocht of sprake is van economische activiteit (2008) echter,</a:t>
            </a:r>
          </a:p>
          <a:p>
            <a:pPr lvl="1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onvoldoende bewijs voor overtreding kartelverbod / misbruik machtspositie   </a:t>
            </a:r>
            <a:endParaRPr lang="nl-NL" alt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18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59787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Praktijkvoorbeelden (ii)</a:t>
            </a:r>
            <a:b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Verhuur steiger - EVT/Staat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Langlopend geschil tussen EVT en Staat over concessieverlening veerdienst, o.a. over opzeggen gebruik aanlegsteiger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Staat had overeenkomst opgezegd vanwege publiek belang (betrouwbare dienstregeling)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Waarschuwing ACM voor mogelijk misbruik machtspositie – verhuur steiger = economische activiteit (2013)</a:t>
            </a:r>
          </a:p>
          <a:p>
            <a:pPr>
              <a:lnSpc>
                <a:spcPts val="3000"/>
              </a:lnSpc>
            </a:pPr>
            <a:r>
              <a:rPr lang="nl-NL" altLang="nl-N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Vzr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Rechter Den Haag wijst vordering nakoming contract af (2013)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Hof Den Haag stelt EVT echter in gelijk (2014). Alternatieven onvoldoende onderzocht door Staat / mogelijk inderdaad misbruik machtspositie   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19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79153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Praktijkvoorbeelden (iii)</a:t>
            </a:r>
            <a:b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Weren tender / gronduitgifte – ECT/</a:t>
            </a:r>
            <a:r>
              <a:rPr lang="nl-NL" altLang="nl-NL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HbR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Conflict ECT en Havenbedrijf Rotterdam over het weren van ECT bij tender exploitatie containerterminals 2</a:t>
            </a:r>
            <a:r>
              <a:rPr lang="nl-NL" altLang="nl-NL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Maasvlakte</a:t>
            </a:r>
          </a:p>
          <a:p>
            <a:pPr marL="271463" lvl="1" indent="-271463"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ECT verwijt Havenbedrijf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o.a. concurrenten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te bevoordelen en misbruik van machtspositie te maken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Rb Rotterdam wijst vordering af bij gebrek aan bewijs machtspositie 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O.a. verwijzing naar (sterke) positie ECT en verloop onderhandelingen ECT/</a:t>
            </a:r>
            <a:r>
              <a:rPr lang="nl-NL" altLang="nl-N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HbR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(2014)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20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37956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(Kartel)schadeclaims  </a:t>
            </a:r>
            <a:r>
              <a:rPr lang="nl-NL" altLang="nl-NL" sz="3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 basis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Schending mededingingsrecht leidt tot schade afnemers en/of leveranciers</a:t>
            </a:r>
          </a:p>
          <a:p>
            <a:pPr lvl="1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Bijvoorbeeld afspraken bij aanbestedingen (</a:t>
            </a:r>
            <a:r>
              <a:rPr lang="nl-NL" altLang="nl-NL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bid </a:t>
            </a:r>
            <a:r>
              <a:rPr lang="nl-NL" altLang="nl-NL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rigging</a:t>
            </a:r>
            <a:r>
              <a:rPr lang="nl-NL" altLang="nl-NL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nl-NL" altLang="nl-NL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cover pricing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(Europees) recht op schadevergoeding voor overtreding </a:t>
            </a: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Arrest Courage 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Crehan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HvJEG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september 2001)</a:t>
            </a: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Arrest 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Manfredi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HvJEG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juli 2006)</a:t>
            </a:r>
          </a:p>
          <a:p>
            <a:pPr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Stimulering Europese Commissie schadeclaims</a:t>
            </a: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Nieuwe Richtlijn (2014) - implementatie NL eind 2016</a:t>
            </a:r>
            <a:endParaRPr lang="nl-NL" alt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Oproep tot schadeclaims in persberichten bij kartelboetes</a:t>
            </a:r>
          </a:p>
          <a:p>
            <a:pPr marL="271462" lvl="1" indent="0">
              <a:lnSpc>
                <a:spcPts val="3000"/>
              </a:lnSpc>
              <a:buNone/>
            </a:pP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3000"/>
              </a:lnSpc>
            </a:pP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3000"/>
              </a:lnSpc>
              <a:buClr>
                <a:srgbClr val="3366FF"/>
              </a:buClr>
              <a:buNone/>
            </a:pPr>
            <a:endParaRPr lang="nl-NL" altLang="nl-NL" sz="1600" dirty="0">
              <a:sym typeface="Symbol" pitchFamily="18" charset="2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21</a:t>
            </a:fld>
            <a:endParaRPr lang="nl-NL" noProof="0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69672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(Kartel)schadeclaims  </a:t>
            </a:r>
            <a:r>
              <a:rPr lang="nl-NL" altLang="nl-NL" sz="3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 basis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Overtreding staat vast met besluit Europese Commissie</a:t>
            </a: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Civiele rechter mag geen beslissing in strijd met besluit EC nemen (art. 16 Vo 1/2003 / arrest Masterfoods)</a:t>
            </a:r>
          </a:p>
          <a:p>
            <a:pPr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Grondslag schadevergoeding in Nederland</a:t>
            </a: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Art. 6:162 BW, art. 6:212 BW of art. 6:203 BW (evt. 6:166 BW) </a:t>
            </a:r>
            <a:endParaRPr lang="nl-NL" alt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Bij (NL) schadeclaim Nederlands procesrecht van toepassing</a:t>
            </a: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Bewijslast / toelating bewijsmateriaal / schadeberekening etc.</a:t>
            </a:r>
          </a:p>
          <a:p>
            <a:pPr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Wel / niet doorgifte van schade aan eigen afnemers (</a:t>
            </a:r>
            <a:r>
              <a:rPr lang="nl-NL" altLang="nl-NL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passing-on </a:t>
            </a:r>
            <a:r>
              <a:rPr lang="nl-NL" altLang="nl-NL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defence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lnSpc>
                <a:spcPts val="3000"/>
              </a:lnSpc>
              <a:buClr>
                <a:srgbClr val="3366FF"/>
              </a:buClr>
              <a:buNone/>
            </a:pPr>
            <a:endParaRPr lang="nl-NL" altLang="nl-NL" sz="1600" dirty="0">
              <a:sym typeface="Symbol" pitchFamily="18" charset="2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22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794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(Kartel)schadeclaims 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overheden</a:t>
            </a:r>
            <a:r>
              <a:rPr lang="nl-NL" altLang="nl-NL" sz="3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Praktijkvoorbeelden</a:t>
            </a:r>
            <a:endParaRPr lang="nl-NL" alt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nl-NL" altLang="nl-N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Tennet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tegen (gasgeïsoleerd) schakelmateriaal producenten (lopend)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Stichting Glazen Lift (woningcorporaties) tegen liftenkartel (lopend)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Europese Commissie en Belgische overheid tegen liftenkartel (afgewezen)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Rb.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Midden-Nederland 13 maart 2013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Gemeente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Raalte + VvE’s / </a:t>
            </a:r>
            <a:r>
              <a:rPr lang="nl-NL" altLang="nl-N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Otis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(afgewezen) 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23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04948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09824"/>
            <a:ext cx="8229600" cy="4616340"/>
          </a:xfrm>
        </p:spPr>
        <p:txBody>
          <a:bodyPr>
            <a:normAutofit/>
          </a:bodyPr>
          <a:lstStyle/>
          <a:p>
            <a:pPr lvl="1">
              <a:lnSpc>
                <a:spcPts val="3000"/>
              </a:lnSpc>
            </a:pPr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3000"/>
              </a:lnSpc>
            </a:pPr>
            <a:endParaRPr lang="nl-NL" altLang="nl-NL" sz="9600" dirty="0" smtClean="0">
              <a:cs typeface="Arial" panose="020B0604020202020204" pitchFamily="34" charset="0"/>
            </a:endParaRPr>
          </a:p>
          <a:p>
            <a:pPr lvl="1">
              <a:lnSpc>
                <a:spcPts val="3000"/>
              </a:lnSpc>
            </a:pPr>
            <a:endParaRPr lang="nl-NL" altLang="nl-N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3000"/>
              </a:lnSpc>
              <a:buClr>
                <a:srgbClr val="3366FF"/>
              </a:buClr>
              <a:buNone/>
            </a:pPr>
            <a:r>
              <a:rPr lang="en-US" altLang="nl-NL" sz="1600" dirty="0" smtClean="0">
                <a:sym typeface="Symbol" pitchFamily="18" charset="2"/>
              </a:rPr>
              <a:t> </a:t>
            </a:r>
            <a:endParaRPr lang="nl-NL" altLang="nl-NL" sz="1600" dirty="0">
              <a:sym typeface="Symbol" pitchFamily="18" charset="2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24</a:t>
            </a:fld>
            <a:endParaRPr lang="nl-NL" noProof="0"/>
          </a:p>
        </p:txBody>
      </p:sp>
      <p:sp>
        <p:nvSpPr>
          <p:cNvPr id="6" name="AutoShape 8" descr="data:image/jpeg;base64,/9j/4AAQSkZJRgABAQAAAQABAAD/2wCEAAkGBxQTEhUUExQWFhUXGBoaGBgXGBseHBwbGxoaGhoeHyAbHiggGBolHRwcIjEiJSorLi4uHB8zODMsNygtLisBCgoKDg0OGxAQGywlICQsLDQ0LCwsLCwsLDQsNCwsLCwsLCwsLCwsLCwsLCw0LCwsLCwsLCwsLCwsLCwsLCwsLP/AABEIALcBEwMBIgACEQEDEQH/xAAbAAACAgMBAAAAAAAAAAAAAAAEBQMGAAECB//EAD8QAAECBAQEAwcDAgYCAQUAAAECEQADITEEEkFRBSJhcROBkQYyQqGxwfBS0eEjYhQVM3KS8YKyQwckU3Pi/8QAGgEAAgMBAQAAAAAAAAAAAAAAAgMAAQQFBv/EACwRAAICAgICAQMDAwUAAAAAAAABAhEDIRIxBEETBVFhIjJxM4HwFSNCUsH/2gAMAwEAAhEDEQA/APahHYEeW8P9uMW3MZav90tv/UjWnl1hxI9u5nxSUHsVJp5vAc0g1jky+iNxUZHtuk+9JUP9qgfqBBkn2wkG4mJ7pB/9SYnOP3J8cl6LFGQpl+0eGP8A8jd0qH1EF4bikmYcqJiFK2BD+kFyTBcWvQROmhKSpRAADkmKpifbhAXlQnMIj/8AqjxAy8KlCSypiwPJPMfm0Uv2W4eZpL6XpAybQUIp9noEn2uSfgPkYb8L4vKng5Fcwuk0UPLbrFXVwkj3QLQrxOFVLWJ0txMQXH9wq49IFTfsOWNVo9LjIG4ZixOlImCy0g/v84JhokyMjIyIQyMjIqHtZ7VTcNNEtCEHlCnU5d32Ia3WKboiVlvjIiw03MhKv1JB9Q8bnzkoSVKIAFyS0WQ4m4lKSQdElR7AtEGOnZJkssSDmSWBN2I6Co84U4rGSsVLWZKmXlUgPykpcEkPdPW1e0GY7iR8JbJIVlpmy5STRgQSDvelPKEFvHsSpaUqdSEqsBVwgqz2rmING2tBycMkpKkkFKgpROVyqgykVuCSNy0AzJYmeH4BGZBLAE5T88oa7XiHEcfTJmFpcwpUrlBSMuYBPuFJJULnYlRIqIpuuyFh4dJUgBBU4QkAhg1EhmtS/oPNfjPaWWhakKIoUsUl8wcP0eAZPtJmkzSHE4ZiwSWFCkObUbe8ULiMtXjLEvxSBUFQAJ/STVLuQp2cjqRCZ5HScSHoXtNxNSpakISqwzOKMbNlU7nYjQ7GPO+GqSjEsVJly1ZVghRBFSFJBAOWrly2UFVKCDTxOdK8KYpTsxIDEpZwAczcwqzBQZ66whxeHVNnIS+VajXMwAIGepSCAA1wDvE5ctlpF6l46SjDT2SFhAEtCiXCpYdTaFTHOGZjlT3jyqfh0InkpZQBBcAFLkAnvXbpWHnEcAJkyVKRNUqUEZllCQElJKQWBSNSfeKiHuRC3jMv+uq9Ml70lpHrBPoKCtgaMpWhRcnOk6ABlDStPMUF4e+ziROXiVAkDxBVNCf6aanM7GujRX1TEpqVAFzr+Vhl7O8YlyBOzBaiuYFJCE6eGhNywFQYmPvZeRa0PU4QeNMABOVCLFj/APIw2IFadY6TKeYoZlACWnbUr6dBSEyvaRQXMWiT72Uc62bK+iQd94Dn8WnqUpWZCXSkEIQDROYiqya8xq20M5xFrHJlhxEtpyBmflmF2qKIDU7wJ7TYrwpKlDKFMEpBvzHKSEvoCTXaK3OmrWQVzJij1U1CzhktSg9BA6MIHokEksGDl/rAuca6CWJ+zpXEEOf6hPW/zjIZI4Osj3gOjq+zRkJ5wGaLMhAvy/X8pBCZdmfv+fnrHBaxfuzfm8SUs4p/d+0Ls10dANsPX9vz1iRhpWNJWDt5CJACWv8AaKss6SfKJJU0pIVL95JBB6xqVKJLJS57OYKTwtZ0b5QLkl2y6s69ssWMSjDqIylOYLGylZWI6cpif2cQEIIAbrvHGJw48FSVEEpFCD1p3rBGEJCAUpzEBiHD/wAw9T5q0Z+HF0WPBTQ1bwBxIhiYWS/aUA5DKXm/tGZu9iPOOOKcVSjkKST5AdnOvSCfVApbstPsolsKgaOtu2dTQ3hb7OP/AIaU4IJDsdHJP3hi8OXRnfZuMjIyLKMjyb204kmdilFFUoAQ/wCrKS57OSPJ4vHtrxnwMOQk/wBSY6U9B8SvIfMiPKYCTDgvY4wGLWpwpZUGCQ5NEiyS/wAMOMVj5ipfgqCcoy0ZvdIIerGoGnnFTlLILi8NsFiAoUYHUfmkJk2to0RUXpk2Fx/+GnZ8pUgDlAJoQQGrYFq0/mzL9rzMltIQoTQHLJCg9WYv7pIuRCSTISoPzPvRv5+UQiWUKcO7g1qNh5UNIiyMp4k+mF8Nn4kTiueQqWcufmQzAg1ANKOGoNS8b9peIiasLQygLAgAMnQ9TUO9jo0Q8YxwWh6pIDENs5cPpFax2Jl50MRlqWq6iCaEPQ03DAvpAZMjb4xM7VdjibNC0qWjKlAJWxFTmOjUdyaFqBtoRY3G0zByuoZNWGjsSNT9XrBJyS1FKSVWJDi7nmqcpTVx3gXFYQKRlQ6SWcmnug2rUEmrg20DxTa3ZOOrBP8AMVqIzFlEgixGoo3UHcXtEXGW8ElQcmzb0GlDTrtEZw6ZbpUkLs62U24uKkHaN8SnJVJQS6SsFstNnuaDu7OabDFq26BE3DOI5CQlZSpSTLClAkc7AIGV2SaXBbRqww4wAVlLhQIl1u/9NFX17wo4Tw6atR8MoMpKuXNzIoUmoYZ6NQiopZjFpx2FTMmla82dTEswDgAFktQFrDcQ+eSKVDI6diWXJSmyQOwEThR7t2pDKVgUGqXZwC4pX7tttEo4cPhA8w9PPXr6Ql5UM+RCqRhVLfIlzR2Y3/LxL/l8za9GcP8AVmhvUJypIAD6b/n1iCVOcEu4FCxDuNCCaefWA+Vt6QLmASuHEq5tNjBKMMgAsE9yxPqdIjm4xKSStwkiiiUtSmmnYQPOxyRUqBSQGy1JJ2bcWinzYLnZNMWxIzgdC5+cZA6+JpBr9UjtdQMZFcfwVaFEpU1BriJhejFQpsR1BtBeGViR7uJUR2DHTQWhNi8SPEJUcoJAZnPV60T84ecExQKXy2Zk1ts7CNpE9kwxGL//ACpPdP8AMTSZ2NWoJEyW6iAP6fXvFvw+Fw6gCJE2oB/1U6gH9HWIp0mWiYkoSpNCSFEKq7XAG401EVlfCLl9huJKc1H7j7BTBLQEgudVaqOpiUzydYV4dTwdKMeYnOU3bZ3/AIowWiDigdBOoEd8KxVAQY6nh4ra8acMvKocivdOx2/aOh9PzJXBmTysTa5Iu8yegB2/3KJ/KQPxGfLqXCuRJGtWZ4r8hCZiCqpJL++3o7+kLESQJ+VAJmKFauEixUWABtrV46s5qMbZhhFydIuPFPaOYiRIloSoDIkKWwIVRsruCnrY7QgwfGlImpGZTIJKSHNAkljYXs4e8PZYBTlIdJDEGKf7ScHXKWFoJyGtASUnZtRXZ93jJg8v5e+wfJ8V49ro9GwnttKVhZs7MnPLzchLEjMRLvvT59WovBf/AKgYhM4laitK6MqySXIIpSp6wp4dwyZiFLWyUIJZrORtlOlAxs3kD5PslV1TNfgSB9XjU8v3MqxTltI64lxBc9eZRdhlD7fyST5wOJfQmwYdXr2DbQ9lcGQNz5xxipSEDKkMbkjT+Yv5FZoeJpCJcbku9CxYgeYIHzidck5soDk2YXgzD8JWHUvlAenxGny7wM8sIK5Oi4Y5SdJWGcI4g6AkjQim8DcVxqgHQxyu77fb82hUZ4SpSZlzWnxdfL80g2Vh8yCUe6oVpWzOfLWKUoprk+xkoS4txXRqRiFrAsAo0LnUE/YmE4QedwpKXfMTU3dnqfKG8lQQkApSoBqKBalA7EPeEPEF5VEpzFqsaDzAflgMial+kxzb9h8pAAynbUhy4ro5s9trRycaCHdLdNh83hdh8QFAhyKvQlq12o+zmIxg5ilApSli+jAvV2PpSFcfuwbDPGStJzOUEAbA1B0+Ht6R3NMtWU5UkIfJc9KgFtLF/lAGMwa0ByaauaetgTX5x3JxaUSwQGAFQamunusr0BgulogaMUtVEJ6WpSl7DbygiVh1XKg+1x9aehtC1HG2X4eRuUKs2VJJDmlfLUs8HS8QFEDMkpIfcaMBWp6HaAcWvQVoMz5mDA72H0AeOQGqVFm0+/S/rHE+emWncm9C5J1b7fSFkqa4KhmUmtEgHKRd6bV6ecCk2S0g3EnKnMDQ6k6k6X/BAi5qk5c3IMxCc5LFw9yBQ7dI4krSRzKUWrVKkk6gAG+lQ9REs1KSQtaCHIYKIamoD8vWj0g1FIr0amyZS3K0JU9xodOx+to4ky5csDKmluYvaguHFKO8an4tKB8KXYVUz6BnZx5wBOTMU7rRRhlCgCoavR63aLSfsptDYYl6sj88jGQi8Q6Ataik6eUbi/j/ACS0VzFrOdSFB2NizpN233pDHhmNKaEg+Vu9aQu4zg0onEISQHrmSH3oBYRLw5KFKqlXV7DWyrRtaKR6pwnGzPAlmVIVOuk5SzZcxBsXd0iCZ81SpTql+GskkpJci2v/AIikUrh2EUuZLCJswIcUTMUBSpcAt6xcJ4JSdfv57xn8tuePjE3eGlHJzkGcOqkHeD4UcEnZpZGqVEF6HQ/eGmePPzVOmdpu+jarQPisMlYKVJCgbghxEuaOpVRCwk6K7M9mwP8ATmzJadkl/Qmvq8NeGYBMlOVL1LlSi6lHck3hhkjCIKebJJVJ2ikop2kSy1RxxCUZktSUkBV0qIcBQsSNRv0eNIVEpiYpuLtC8kE1TE2ExPhS0IWFFQSMwQimYh1AZaBidYk/zMmolq/8uU/ONy8CqZPWnOEJDLoHJCk5Wqb5kk6BjaIeKqkSpglZiVzDcqVy5uUUSRew7E6R6WEFOKn9zhTyyhJw+x0viMxuWWHYsFH9ogmTNVBRc1Kct/NQ/GjWIEsqVzMJbMtQOUkj4Xcq9do7X4KEOh1kkGp1p621iPjHr/0uskuwnDLCVChClDVnA2oSK94MmTHEVTFY9XihTgZSCXPypFhE4EAixq/eOB5SyOXKfs7nj/FXDG7rsGnYFKrhx1rBmHOVo4E4A1oYW8Q4mMzIHKo0q+X8EISlJdmrbdUZ7RkhKVy0hyoJKSCak6AG5DxnEfZ8KQ8yYiUHLkuTY5HyA/EQWf8AaDBKK0FLsW5TqCKg+v3iszOItRS1qZ3BNm+9LR2PD8rlj4yVtHn/AKjh+LJa6ZDgkS5Sloz5y5yqtZTubPRJ/wCUSzsSdy3erW1bf7RyJwUxzKCaWNLj1gRlLXyqHcijiwZLD/qHSak7OfFgWKQGzmYXeubezECw7Ujnh8pU0kNTXoTa2sN1cHTNUHUSelAaMRu1I4Tgwgg5WJP6T63ZuvpBclQVE2FwKUApAcgMxG16HX9u8TTpqU6gqSKilH1384DxeNCAcw90h0u2oeh970gI4kqrlACgNA9gzqA6ANS0BTe2X0TYyblSFqWGeiQwKi/wgtlsOa9L6xFjsQQohJmeEpBqcwIs6Xu40Y6nSN46cgJSnLlBIKXo4IdVGuCTSxa8ZPImMgBK3Byqp1HUXf50MGtA2QYXHzFKGdalINCwSnKdDZyLbl/NjES8oZCFTS7KWVgkOCoEvQUpTUtpCJXE8omykoZXKlhQJZyq+peJZs5ZQM75nDGWUhqkV1So32tbUnFlFgmLmFmWk5XdKkpfLTVjbdoHnysxCgsIsE5cpD2yh6Edt94hw8kIJUuqtCkkKU5stLso0bM/kIhVxpCxO8RMzJmYrJ5kKYZS1wkUqK/YEm2DQDMkqBIKZxO4zEHswjIdniKfiUX7t5t1vGQXP8BUV72omSpk9S5KlLKr5goNsACAbDyhZw5OVstj1FuzvQwzm4ZCgWJzAPtUB4mlYOSwLqehqaWtfeNTkix97IcylF6JSBrck76sPnFkmTcotCv2dw4RKzsXWXvoKD/qDsHKM+Yx/wBNPvddk+dz0jP3LRsxvjC2b4dxB1qA1Yjq1D30hzJmPEk3DywDlABA0em2tqQGosyh5xy/qGNRyWvZ0vByfJjafoMXvG5a6xFLmOGgfxSksaRz0rNrWhpmgbETxWsdYjGoWQEpCGFQNTv+fOE+NWxIb3qPtpFyglKkTErVtUOMOvlD7QQhTkQvwinEFyVXMCi5xEXt1jJkqTnlKyrLAFgdW1Ib3r17GPNU8SxZnDxp6UKlrqSC5DgkcqGykbkPrHpntpgBORLlqUUhRKSoM4sqj0+H6wvPstIWozJipkxRYk+IQCwDUQQNI9L4M08CR53zFWZiKTxwpWfET4qLFNGYl3S1QdXHqKRLxSUso8bDzVqk/EG55e4WDUDq3prFxzgS5c1RSoJlq+Ih70IrqO8LpWLmYeaFSCpRIAISmhP6SA5NAS2x6QdK6M3N+2C4jGvQFQ8jQOBepHcx6Twye8qWd0JUH2KR9D94qmGwuHxQVMkoyTm5pBLCjuUAEM+3psbTwyUEyJSfdyoSwN0skUL1oKV2jnfUa4r+TqfSlU5fwETK0P8A1AGIw6SC4ZWv7weZb9PO37pgfESy1f8AkPv/ABHKi6Z3jjh+JTPl++qhIIBKapLG1bj5iPN+JCYiatKiTlWpJLOXCixJu9i+vWPSeBcLEiVMmKPNMWpQGiQScobSlT/EUXjuMkpxHjZRMUtRJdyLJFnYlgY9DgjGOoo8v5k3KnLsK4Nh5qyCVgIAFM2Z0tRuYgEtvTYWhuqciWcrX2v3uNNenlC5OLUqV4iiQhttK1Z7fuIwY4IVlFiE3NcxDEB6OLP3ipJyZj6DsfxUIqTd99B0qR8qxqTj0qJ5mUaJSq5PR99KQonpzOAoEqDNy1AJow91Iu1z1q8WDlJCsswqzCyUpJBIBNVBwKaEROCovkG4oCZmqkBrpGYuSzM4owBd+8dyBmIoWTQOde4J8xEPgHLmUJaaEhTFQdyzHlq2VLACrx1NwygblNKFId3r3A6NEddERmJkSiS4Uv3aJVW9FV5iqmrUt04lyUqWhkCWUURMUVEizgJSAf7XLs1q1EmhgVBBJSRmNzpUtVqF30rG8TPZzMIJBIYIAA/4j1rq0XQIJi1Ez1EMsrUxVm5a2bYMLXDPqIL8IpQstUHocyeXQgUBJ9LxHkA5ytGZwAkLSwBYEgFmLa9KXg2VIUZUt1EZkkEqUVEkPUZqOb9KbQUnSIyDEYcy5ZJ8RSwARKSopYKLVuQKWDWMc4TEzEpyqS5UHZPc3zuSRoaknUARwZIBWpBLpKSqZXzLuxKahifI2hSlM/xCcxaqsyjUDuD6aCKStbIMjx2SnlXK5hQ5kB6U1mV7xkKkKpWYkdCZr9HYM7RkM+NEpF1VwGSk881Vasdezj6RGqRKSP6YCxldOaoZm84DxOPYBl82qiK9mbU6HpHM/GTE5SqWSQXYjQachOny0insIvuCwH9MOAKWFGpCjjEuZIAMtQyq3o5fQ7kd7WMG8N9opc4ZEgpWz5VUI/DHDLmyFCakXLFJPKQdex12pApUzXJco0isj2lJnMApRJAJDks4YULHZou0tehsbfn5rHl+PWtC3UBZlKKqAhwolqs5v1FjF+wGIzykKcF0JJKTS1SD0LsYx+fj/SpGr6ZLcoh4JBiVZCgxgcrcdR8xuP2jgTto5LR2qI5gINna/beN4ialaH1A71o0SLxAIcuG+IB27jaBFzkO4LK1ax/eLVhIaYdYIpY/SD06CFPCmIfMLnlF/TTtDOWpzC2qYEhb7VSCpCMoBZRNT/aehf5Qk4RxJaiUrcENZnPQbs3zixe0B/pdMweveEMvBAVCC5uwf7R2/BV4kzz3nR/3rFGNxapKVlXMlS7ECg0DEl/qH1jcmWZsgLlAIK6tYNvy3tT9odYnhRmBlJJTc6fYGA8Ti0ygEgMAzJG+waNE0o9dmFqjtHDEuC/OWDg1fyv96bQ5XMDso2LCZ9ljTvFdl411M9XAIr/FKdfKI5uNWj4s3RVfqQfQt0hUsGTKvX8P2afF8rHhb5X/ACvX9ixz5TFlAtuHcelxE2BwYmF1EKSPiqC/XcxXeE8XUVCXMGZBsQ4VLO4JNU9Prpa+ITgMOtKQQcimrW1+9RCV4Djk30dT/UlPE3HsQe1WIXPBly1ZJZdL6nQt9Iq0n2YQR/UWtVXyp5U9LGmz/SLnwvhSFykKcgkMWbQsdOnWI+IyBLYZ1GlAW+w/KR0WuETjzlz2KkSRLQGAypAALuBVmrUlz3NLwPNACwQppgBTokFyb5gLHW7ARxiZc0qcUyl0poxN3fKxt60jFYYqFWJc8rOnSoIqRXYfQlC0JNCVKLFMzMSnKVJUFAEuVKBIYk2chhTamvBarDPYKCaZim4Bcimj1eFvEZ65aghKBQZQXcVclTegY3aDMHjmBKwynAqRzKCQCRqbE9oJp9otIBVifCIzZSGZRypdwKkMwP8ADxxI406qEuWADAWD0BJyhhV/KCsRgETVkLAdTAB8oFzYCirmru3SO08KlIPJ76ahQJa9QSp3v0r5wVxrZLOZmPOVLlgGJdYys9yzXrSthaFi8Hmdec5QogVetC2XR3odWMOF4XxFqsrZy7inWlT3oaRHImchlsTlIzEJdvQ3bRt4FOuiAMjDBGRaiFMoEpJDEPTTQl26R3JmkAryZkkpfoLNq3pp0jrFzgGAyK08Wpyg/wBtGLDz9IgxMxJYSlXBS7kkmjEiiQO9RWL2yqOsUJSgggAK5vEBEwoYEsUs3oGNQ4gFGPUVLm/4dE3/AHJUyQ7ANmozVjjh6GVMM1Kl5UlISHNwSXYmjOKaw9SuWiUgFJlOCBmDq5qkMAXvV+kG1xIxQOKTdZEgH/8AV/MZDgT06J/P+JjcDz/AP9hEmUkTCubMOZ6AFwGL1NibWhn/AJpLCjmWzXQ7UoX69hrAqvZ5WbNVR/29PT/qNSvZjEZs7EdAN6fjQ1wTGUEzeNf1AJSyXqph7o6Ucm1PlDHg3tamSs+KtZSogTApNnpmHQAVGzNAMn2UnKLkKBLVAYhrVtqYY4b2OUKlJPUqNALNpEUEErQL7c+zSk5J0gBWHVYaIJqLUymwPkdIcezGPmKlnxKlKrtRiHI61f5Q94JhDJlmUsZpZ0JFAdG/PKFnF8MZChl9xXunTsdvL+IXlxfLFw9+h2HMsM1P17GKJgPunq2oO43jJitbf3WHn+k9DSEZxg1Keyix8t/KIpvGkJspb7JyqP1NI4z8afLjWz0MfIx8eXJUOZ+IympY72f94BxM/M7S67vlH7jzEKV8WnK/0wZfVRbzyoLH1EMOA4Rc2ajxFKXl5i5OV9Kd/pGvH9PyJcpaMmT6nhvhDb/BbOCYYy5KQpgo1Uw1NW6tQeUc43FTEgkFI/3Ak+gUIYZgkEmjRWMfxLPNYEMC5c66D82g34+LtozT8mcVbY6wa5ipY8YpKjU5U5Qz0oSTZnrvBIbf5j7wqRxEkEG7O3ltt+0LlY7K7qf1+X4YaskYKoI5uTK5O5DnF4wAKBDHftV4r+LlJmJY1FD0cU9f4eI52IUok+9mDEA/K/l5doiUDlFAG+FJdzSlO5F7eUBcpOxLbYOnAZJhmEgsGBzdCDRr130FLxBi55rUjsEv6mJ1Zk5grL0rVqebGFuLW7i0dDx/27Ez7BMIcylWUCbKAIcW6vQ6w7wnEZkpgB4iG5pZs1iASXtQafZZw7A/0lKLg/AdyDXroRTe8GZ6QaqVr7F8nB6Lfw/GJ8EqkkqlkuxfNLsCkjUODXr0eFuPxgVUgFnIA3f0NGveIeBLyjMFMoPbavVj2gjEtMzeEP6g96VuNSnU0+EduhxZJPk4mhO1oTYniCEjmsMoDsSzf7ab3u3lEvFHKFBhUs5GpOZ6hqltDeA5CgrmJAZyyndwbkGigCzg1+UccRUpbhRIAykZQGoNejsWDftfHYJynEpKXUpBmFSQA6SzFxUKYtSrhmHnEFJOISslBICmSSLt7z2LD00D0hNicHNExSgQr+9st6mhqDHMiYpKnqpjU+Rc1+VvtDuH2LLRJxyEnMsZCfiD3bKk0uWAG1bxkvjATlPil3KSQ4t0UA9/zVRJxaVvypAZkupqVBfq4t2iedJDE3cAFhQterbmphbir2UM8Pj8zqDKZPOQAak8oFiNXfp1iGTxRJIIAd2JLDu6jqe3mYSiX4T+GpnuN737fm0Su0sZgKlmvmGkU4IvoL/zSVMUEqQkB3Gc0DVTlVQgi1Rp1aJUolqCUygCkkqISoAqYKGpd9AG0JrAUrCyFmqyFkMAApwe2VlDzhph5Ev4BV+UhyCw2IpYlx9hEk1HoqwXHiZLHjJJplJSTVwAylAFjXR2a0CYHPMmvMUJrpEwhQ5SCATR6AHlpdrG0NMQrxHBIYsMqgCCxUaEmrhg9qQlnYtUxXupQpmDXYVZ9htBxk2WmW7CLUlCQChmo4DsaiMisSAsJAUtb/2kt5VjcTRZ66rDtp6xJLljX6/xEgBNzEapgtDQqNZB/EdBPb0/mOPzaNFR7xRdHSgNRWEEjHpUqZh59Za1EIUdC9A+nQ/xD0H/AKEUPiCnJoC5N+sHCHKxWWfCiTimAVh15Vl0n3Vbj94C8RO1dKQ/4NxRGIT/AITE+8f9NZuW0f8AWPmPOEXFpEzDTDLWlyfcIsrZuvT+IbCb/bLsRPH/AMo9GJdSghPvHbT+YvfB8CmRLA1uo7nzivcF4TOw8yTNmJcTCUrGqHDpJ9D9NYa+1XGUSUFiCo+6kXJOz1jPnk56j0bPGhHGrl2Be0vHgkFIP79h1itZilIUt3XRhf8AYMCamIcNLUpXiTKq0Gif3PWGsmUVFDfCp9Pm4Zov4OON32JyZ3kmkuiGRxMJO7hk1vvXX666wdhpZWg8pNasqlRWturX7NUn/JULWpawMxemxZiAWYej/cnDYVMocjgP+p3tW3QCvWMEuCjrssFJCkhJzJVZ3Yg0PbrrrvGipIBqSLivQX1NB8t43iVgZnPK1ez6Ud7i9HhXgQJuYVSAaFzrV2Ziwa/SgiltAkk6ckpNnJJJvvCLGzncAhzQGup7Q/TLZLFKXFwmrkA0Ob3i7h6PCudg8ywopKWsgACyXNiXUC+taM8asWZRVAuNsOlYdaZYQlJNg/Zn7uNIFR7tK7d4a4WZb6UAF97W+kVsYkWS/lY+sH48rsqa6H/DZjJDnXb79WgsCrgVozEBm63HltCXA4pkhWSxoLi4e9DBMrFZieUPd/7dbPl0jJl5c20EnQxxUpM5y6UzrFVMqiNF7K/uHTtCCdw5YOVWZAzBJc1q5LNcMPpBs7G5iyHJDuG2Zia8rhqFq6WgxM0EJRPrlI1cpINHb3kWpBRm/YxSv+Sv8ZwCEgFL5ifcZyAkHMSSTqH/AOoXFClhVlZSAp6ULij1IcN8otacEtKuYAUfxJbs9w/6kuBcknXSI04VpilzGUDQsDRqJI32YgBu0GslKmS67KYmdMUeZyA1CGSBt0o35WHU9CTKzsColkaKalXbWnqINxxImAp5kkqzghIQCCQR+t313L1q0iACsLyjkIISae6+XSiXL+vnJT6dFWKMQAUhKAxo5Y6N0q/nrAmHmhLhStDQuVPQtZnb5w+xskpXyISUku4UAz1JI+vlvC7FTAUnShAJoHsWJYHURcZWQRqdNQb/ABD5gtUBv2htK4khExKVMOQIzNRC6Aq0cDUPp3ceVw4qNCM2x6ajQ2t9Yin4BQTXKxuWtrqxc9nhj4vTC0OMLPHjFJXnlDMKB0pILAP+mJpSZapqkjLnS+lw4toaEPFe4eyVMXIsPnWxYU71EGnHs7IAOchKzdgAOXYX1ts0LlD7AteySdjU5iPElJYkZShyG0J3jIERipgplSP/ABSe9av6xkFx/wA/xFUezGZEZ840mn5+UghCBqYcOICWvEw3jsoT+fvEfh1cN2/LRCzZY7x59xBJC1A6Ei7W8o9CQsRRPaVGXETPI+qQfvDMT2I8haTE08g3oRUHOXBFiKXj0j2RnGfJlrxKUlaScijqA6c3QmojzWZWHXs37WiUoSsSQmUkBMtTHfUuadW0rEzxbjaK8aSUqZ6niJKVJLsR3+8eUe0kyVNxSlSubIMpU7urVnegt3KoveKxYnSUpkTWM0HKu7BrjePM8Xw5UhRlrBzJ9D1D3BheBKx3lS1QbKLCsHYDGBBJ1NPvTrSEqSTEyZK1ACWohQINA7jUQ7OuUGjDBfqLIjFAsoGh1pv2p9S0dz8RsTXT9/zWBZUlCQlISXrQs5L1JahhfiHqnNlAA0rsWHrUDeONSZoDsSM4OQ1OoCSAXDXeo7UIqNIVSJHhsGJLqSSWIzAl6gAsDS1CO8al8QYsU1s5vcXfrHXFUTJiQgKDFQblfZvwVhsE74kRJMxASo7GoAALHqdfTS9mhmYskgJLMaAADudXsdvOOJ/DznSgEnVwHahv0LX2MdTyEgFxmLB25aMCdwaD5ntdIhuXjC7EZiaANqXodHfdyG3shmOFlAuLNVxuO8NpWZPOaFQb3jmo59497MRtGYXMZgVkWWtoe7gMqxNhDccuLIR4dDICcwFXPRg1Xsp94acPw5KTVTFy4LVL2Lcr79oyZgkqJWEqKiQwVqaEtmNCACNGcmsMc4DCii4Z7jRx1hGSVsnQswkkJJIWTdyFBwD7p7nqNI2tWVNVEkVOZg53O9GtSCZ8okoKEgt1Id+ZzoASLgPUbxPNwaAzyw9yBzBRNSxUAWFQDy9biAckSgOTjSiikkoJqkXBOqXtfWJ501gCiqbAgfIi6VaU1ECzJYNTVQzMQLAl/IUEL5OOUgZwCM5OYKLhQYDRiwNiKhjBr9QVp6ZrHzVPYEXDpLDsSal9m9WiDDYpdAlJsXJLgAXNbAEjSjjzMxcgLBMss3voV7wNKWqnrSNSZSQ6kpAzM9nSD7ycySCUlTGmr9oZarZHoWpx6CtAKiQsFylqGgBpcjbrBasIQrIVZiahJcoIIFi7oP1DuIjTh0ElUsBKgCXLJyHl7BTFNGu/nG5c4+8fhcs4flIc0FDdh/beLf4LokmYVc1RypSWASXYEK0zUegY+YhLjQsLyKKqVAIYf9Vi1T1THJF+UtQu4YM1TXUdKaQqxmEmrmLGRwylBiWplYAj3idB22iY572QU4ZKAormMwsnc7eXWO1ylLSJikgDMR0DfMByIYD2aWUJUqb4YY8q0kKCnYAuOZzraOJkmahHhKA5srFJFGUFEHfag0hnyRk/0smhbNCwSCKvsn7xkETJk1y8utrHSkai/wCxR66lQjYVW0cBW0TSZpFRQ9IaONlR2bvGwIjmTNSbx0isQhst/wBRTPa2WRNdqFIP1H2i5KUBCD2sluhKmsT82godi8q/SUpZhZxOXmFTUWhjiJVaEecL8SAAzuekPMq7D/ZhC0SVrSpWZCwUVLDKHUw6hVewi/4WdK4lJZTIxCBfY/dBit+y8sHDA5S4JDfqc+jd/wBLbCB0Z5M3xJZIUgluo67uIRxtuu0Pcq76Z1isKqUoy1hlC4/LiJuEglRYsW+4i0JVL4lJcMmegfPY7pO/8iKzgkKlLWlaWIoQrQ1q2u/pElLnBr2B8dSVdEvEMtADUgXZwXqaV2hbMWA4Yqs5FL3BFCO7OK+XeJnmgZyVDKotpamo/LwJicezBRAId2SxNT6U84wrHJaCaYyMpORWVISpgQx90V2rVr/zEnDpTzCpRoAGLLIIItmHu5TbtCHx1vyghNDQcrFqnzN66RceETCJSU5SWTVxWtwzux+2sSScI2XVA+GwhKlpS4LqDJOYAtQKJD2rS5uRHGBw3h4haOYqTlZWVIDMS1RzC1i4LaOzdWIoNDcXucoqdGJ+kRzZ7BiCVFvdq5ptYU0/7zPI967BsrHF5+V2JyEsFMwJFDld31c/W5W8IxUxKwFFSkEEABgSQQeoLB/JtotUzhKZ/MtTaDKlJ/2i3MLtXpC+ZwsSiCQlYoAepuwFTTeNeKcGq9hKiUrCBXMkpBLvmLEOSDo7NE8rEE5lCqSC+inNqGzHeldoDC/eTlUpyzswFGq4oWJo1fKBJM0OCMoUSlIuwBIDPWp63r3hVWCMkYwJzMxFGKS171zHVq66bxDjcWoArVYilgxeutWFelbQHhsSUrVX3nSoLBbK9bUcMSHa3WCZnE5ClAKUgM5GckUfmLECpYFrdLxfDekQX+OAtK1Kyh3bKoupyKDKwHdiH0ibElYJQkhlF3JJLgvyuP0uK32pHeJlJCWlLSAHWkpDnmaooXd/l0gPhuKSSFFQD1UVKrb3mZncu1dYP8ohpAXnzZlBr0NDqCS7v6UgtUlE0BCnlzDm5knlXsQCzEF3D1feAXUVKKSFGuRQyjV3AFLue7x1xHCLZKlMQWdQs9WA/U4rTfd4bjdS3tBb6FviTULoo5kgpIUkMwrlIGnzg2XjkENMAQsqSP7QPQkBu7RFNJ92ZzNQK+IdDuIHODJWlKWWos12f0+bQ2eOL2uhi2tlwwuJR4aTnlTVSg5RLLizAE5iSHAcsKPTSDE4cZUeOE+LkWWSQUrVStVCz+6SBbyXS+DyZSStQNOclM1VwDVgzPUMXFWhnKxOYJKHIF0m9aszNbdmeOXkf/UBsE/w6kh8yw6vdUQSCRZySw6C1WiPxSEnlDA9yaaWApRzBS0pUlDpynmISo5zqrkvmN2G1rQox+GOdKHUokHVII15mo4cWe0FB32ATCb0P/EH6mMgtHBkLAVmWCQHAVRxQ6bxkFyj9yWWvxI2FRChXlHaZgt9I6JqJAI5UofxGq9hHSREIdIW9rQr9p6yCdiD5WP1hgqjmIsZK8SUtH6kkeenziJ7AkrTR5fNcnpA09Owb81g3EpZ4DNaxpMhdvYrMrCsElRzqAyt0JFTer7QPxOXlVzOCQ9D93rt5Qb7AD/7dWrTFC1uVBaA/aiYBNI1CQPOp+hEKiv1jZ/00KJWOXh5yZ0tTEXToRsd3+UegjwuISRNlsJooerfCfsf3jzmmoeDfZ3iKpE9OV2JYh70LfNqxMkL2isc60xpNk+Govyq5hUBw1Lm2sLE8PZVQ5VUGlBUW6/aLzxLAy8bL8WUwmgVG7aHqND5dq/KksGq4u/TTpCIr2P47O8LRBKgCLDM5tWj2Zy0ECSkpFQUluXZrnudfrCzEnY9m+2x69I5wGKCUqQqgYkco0oRT3yo0A00jJnxtdMXJUE4qYQWSSC5rZkgl62DUr1FniKXNMtTkkJFyoe+S4DqZiLdWatYCnzSwfMCo5iK2B7gO7cr+esSqxKOZwVlaGLOSxAdlAsKi5LkjzAcfQsa4fFAoysKsL+915TRuug6QJisShQKDlWWYkEluvf01qYXoUqpQAoK96jO1LBsoG7mtzQQVw2WFHmzIDgEBqto6hUkj0EVSjstAE2UC63bY5LORWlTqA8cpSp/9NkgF3dLEgcySTQdTtaGGN4FMdSwp0g/GXWQCQzpF3q3+0ViKTwWdLloGTPmWoABXwsCCFA6ly5NGtWH6pOwqOVSFTV8swBAGbTM/vOQ1/pRoD4xwwhYJuQMxyj3gLMzWY9KdIK4TKnhZdYBSapJSylPzNQkHqO0PF4bnKphzA1SkpcBKrhruTRt4vl8ctl9FKl4EglVnd21d3cawbguChQBAF6l6ij12ixYTBgL5mCXLpTQNUioNWN3pSM8FKScpDqdwRQPbsHbR+0G869BWhFheCPMTUy9QWD9GzED1MWjiHD0TKqHLUkWYtzKYBiogAefSOsJMCQC+YpB5nSaGtToK0jieQoFKiwJqx+XYikZsmVylrQLZVJPDFKQVgoyi4PUi7Wu/lDPhnCBhiqbMUlKfdS6bKqQQa5Qz3u5tDXETCgCqlJ1oGFQ1/i6RDMQSleZOdKgOSwOWxFfe82hnzOX4ROZHNnZWDHMQDmOt/7mBpoNoXGacweYlKy4Cz07UB5qbkwx4ph0TZYzyiapUWua1DMVFqctPlA09KOaWUgBSCDRrjKDpzAG3QQhVLbB7O0rUAHV0UWZy1SAbEkg/eFM8zA5eaFqDg+I5YHRKeXKCQ/cPE2IkpSnIl1pRlKuYhVWDCrgbB9WiWZMQGSsJsyUkALCFXcldd9RSm8SOmSjJc+gzrRmIBL3c1r1jIjGBQjlMkEijlGYnrm1jIK1+SqLpMRr69o7TS0bjI6CNR08cZibesbjIsh0lMczUkVTfb81jIyKZDzz2mQEzVtZ83rX6wpQgt0jcZGiG0jFLTZdvYVTSZgs0x/VKf2hX7REnETG/t/9UxqMil+9hz/poWKoIilllp7j6xqMg2KiWzgfETLUnLSrKd+bMzDozGLJxPAiejxJYZYHMP1f/wBDeMjIxT0zavsU6fNZw5SdPz1hVMxASFVKixyqsz02q7ly5NoyMi+KkrYDVoKwUtE2WogkKQGfZTsFdaN+PC2dNKKgsBUFh0GYCocOQB1MZGQiP72haJZfEyuZskgu+4A/TUqpfr0hgjFFSkOTlADpblqBWlxr8tTG4yG8IqWg0i0ysSoABThTOW+xf8eJZbihqD+q79WoR+0bjI502AgfEZSCWJIKSGo6kvV3rfXaOET1WZlFOZnsmj2tR6dIyMiJ2tkJZaMwG3UDqNDX+YFlqCkk7FlN0qD3jcZFX2WQEnOpkNmYOFAPQ1oKGkSKlKypBPNXQeQ+sZGRHLRSF86eUkpUHKuVgaWCm6+kbk4IEJW7G4UNau1ailI3GQ5ajZK2QzccoKbQkAE9XYD6efqFxDGTJUtRBUohyTyhrVNamrUGmkZGQ2CVooXGapctDJZ1ErJLksXCSAKJatHrBvDMXKGZ05kISSDM5sgFwARQF9Dp0jIyL4p2guxqJqzUZG05dNPijIyMjNYB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8828"/>
            <a:ext cx="9144000" cy="5869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Wet markt &amp; overheid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80186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Wet markt &amp; overheid</a:t>
            </a:r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Voorgeschiedenis en doel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Overheden verrichten steeds meer economische activiteiten in concurrentie private bedrijven (1.900 deelnemingen/circa 25 miljard)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Jarenlang klachten (en procedures) bedrijfsleven over oneerlijke concurrentie overheid (concurrentievoordelen / lagere prijzen)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Concurrentievervalsing overheid = onrechtmatig (Hof Amsterdam ‘99)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Doel WM&amp;O = voorkomen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van concurrentievervalsing door overheid (bijklussende overheid) 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Direct of indirect: door overheden zelf of door overheidsbedrijven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Creëren </a:t>
            </a:r>
            <a:r>
              <a:rPr lang="nl-NL" altLang="nl-N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lang="nl-NL" altLang="nl-NL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playing</a:t>
            </a:r>
            <a:r>
              <a:rPr lang="nl-NL" altLang="nl-N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field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voor bedrijfsleven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3000"/>
              </a:lnSpc>
            </a:pPr>
            <a:endParaRPr lang="nl-NL" altLang="nl-N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25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64155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Wet markt &amp; overheid</a:t>
            </a:r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Toepasselijkheid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WM&amp;O geldt voor </a:t>
            </a:r>
            <a:r>
              <a:rPr lang="nl-NL" altLang="nl-NL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overheden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nl-NL" altLang="nl-NL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overheidsbedrijven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Overheid = o.a. Rijk, Provincies, gemeenten, waterschappen en ZBO’s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Overheidsbedrijf = onderneming waar overheid betrokkenheid bij heeft</a:t>
            </a:r>
          </a:p>
          <a:p>
            <a:pPr lvl="2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Meerderheid aandelen / bestuur (direct of indirect)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WM&amp;O verbiedt:</a:t>
            </a:r>
          </a:p>
          <a:p>
            <a:pPr marL="728662" lvl="1" indent="-457200">
              <a:lnSpc>
                <a:spcPts val="3000"/>
              </a:lnSpc>
              <a:buFont typeface="+mj-lt"/>
              <a:buAutoNum type="arabicPeriod"/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Overheden om zelf concurrentie te vervalsen </a:t>
            </a:r>
            <a:r>
              <a:rPr lang="nl-NL" altLang="nl-NL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én</a:t>
            </a:r>
          </a:p>
          <a:p>
            <a:pPr marL="728662" lvl="1" indent="-457200">
              <a:lnSpc>
                <a:spcPts val="3000"/>
              </a:lnSpc>
              <a:buFont typeface="+mj-lt"/>
              <a:buAutoNum type="arabicPeriod"/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Overheden om overheidsbedrijven te bevoordelen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26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10925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Wet 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Markt 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Overheid</a:t>
            </a:r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Uitgangspunten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Overheid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moet integrale kosten in rekening brengen als zij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 markt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op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gaat 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Geen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gegevens gebruiken die door publieke taak zijn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verkregen,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tenzij gegevens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voor derden beschikbaar worden gesteld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Verboden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overheidsorganisaties boven private ondernemingen te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bevoordelen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Geen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betrokkenheid bij zowel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commerciële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activiteiten als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daaraan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gerelateerde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bestuurstaken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27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406293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el 1"/>
          <p:cNvSpPr>
            <a:spLocks noGrp="1"/>
          </p:cNvSpPr>
          <p:nvPr>
            <p:ph type="title"/>
          </p:nvPr>
        </p:nvSpPr>
        <p:spPr>
          <a:xfrm>
            <a:off x="457200" y="1073150"/>
            <a:ext cx="8229600" cy="1143000"/>
          </a:xfrm>
        </p:spPr>
        <p:txBody>
          <a:bodyPr>
            <a:normAutofit/>
          </a:bodyPr>
          <a:lstStyle/>
          <a:p>
            <a:r>
              <a:rPr 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Wet Markt &amp; Overheid  </a:t>
            </a:r>
            <a:br>
              <a:rPr 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Uitzonderingen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2216150"/>
            <a:ext cx="8229600" cy="391001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WM&amp;O niet van toepassing op (art. 25h </a:t>
            </a:r>
            <a:r>
              <a:rPr lang="nl-N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4362" lvl="1" indent="-342900">
              <a:buFont typeface="Wingdings" panose="05000000000000000000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Aantal sectoren (onderwijs-, onderzoek-, en omroepinstellingen + sociale werkplaatsen) </a:t>
            </a: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4362" lvl="1" indent="-342900">
              <a:buFont typeface="Wingdings" panose="05000000000000000000" pitchFamily="2" charset="2"/>
              <a:buChar char="§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Diensten algemeen (economisch) 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belang (</a:t>
            </a:r>
            <a:r>
              <a:rPr lang="nl-N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marktfalen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885825" lvl="2" indent="-342900">
              <a:buFont typeface="Wingdings" panose="05000000000000000000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Ruime discretionaire bevoegdheid overheden</a:t>
            </a: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4362" lvl="1" indent="-342900">
              <a:buFont typeface="Wingdings" panose="05000000000000000000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“In house”-activiteiten / aanbod binnen eigen organisatie</a:t>
            </a:r>
          </a:p>
          <a:p>
            <a:pPr marL="614362" lvl="1" indent="-342900">
              <a:buFont typeface="Wingdings" panose="05000000000000000000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Staatssteun</a:t>
            </a: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Is sprake van steun? (107, lid 1 VWEU) = WM&amp;O n.v.t.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Bij de-minimissteun binnen 3 jaar &lt; 200.000 = WM&amp;O </a:t>
            </a: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v.t.p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buFont typeface="Wingdings" pitchFamily="2" charset="2"/>
              <a:buNone/>
            </a:pPr>
            <a:r>
              <a:rPr lang="nl-NL" sz="2000" dirty="0" smtClean="0"/>
              <a:t> </a:t>
            </a:r>
          </a:p>
          <a:p>
            <a:pPr lvl="1">
              <a:buFont typeface="Wingdings" pitchFamily="2" charset="2"/>
              <a:buChar char="§"/>
            </a:pPr>
            <a:endParaRPr lang="nl-NL" sz="2000" dirty="0" smtClean="0"/>
          </a:p>
          <a:p>
            <a:pPr lvl="1">
              <a:buFont typeface="Wingdings" pitchFamily="2" charset="2"/>
              <a:buChar char="§"/>
            </a:pPr>
            <a:endParaRPr lang="nl-NL" sz="2000" dirty="0" smtClean="0"/>
          </a:p>
          <a:p>
            <a:pPr>
              <a:buFont typeface="Wingdings" pitchFamily="2" charset="2"/>
              <a:buChar char="§"/>
            </a:pPr>
            <a:endParaRPr lang="nl-NL" sz="2800" dirty="0" smtClean="0"/>
          </a:p>
          <a:p>
            <a:pPr>
              <a:buFont typeface="Wingdings" pitchFamily="2" charset="2"/>
              <a:buNone/>
            </a:pPr>
            <a:endParaRPr lang="nl-NL" dirty="0" smtClean="0"/>
          </a:p>
          <a:p>
            <a:pPr>
              <a:buFont typeface="Wingdings" pitchFamily="2" charset="2"/>
              <a:buNone/>
            </a:pPr>
            <a:endParaRPr lang="nl-NL" dirty="0" smtClean="0"/>
          </a:p>
          <a:p>
            <a:pPr>
              <a:buFont typeface="Wingdings" pitchFamily="2" charset="2"/>
              <a:buChar char="§"/>
            </a:pPr>
            <a:endParaRPr lang="nl-NL" dirty="0" smtClean="0"/>
          </a:p>
          <a:p>
            <a:pPr>
              <a:buFont typeface="Wingdings" pitchFamily="2" charset="2"/>
              <a:buChar char="§"/>
            </a:pPr>
            <a:endParaRPr lang="nl-NL" dirty="0" smtClean="0"/>
          </a:p>
          <a:p>
            <a:pPr>
              <a:buFont typeface="Wingdings" pitchFamily="2" charset="2"/>
              <a:buChar char="§"/>
            </a:pPr>
            <a:endParaRPr lang="nl-NL" dirty="0" smtClean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28</a:t>
            </a:fld>
            <a:endParaRPr lang="nl-NL" noProof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22302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el 1"/>
          <p:cNvSpPr>
            <a:spLocks noGrp="1"/>
          </p:cNvSpPr>
          <p:nvPr>
            <p:ph type="title"/>
          </p:nvPr>
        </p:nvSpPr>
        <p:spPr>
          <a:xfrm>
            <a:off x="457200" y="1073150"/>
            <a:ext cx="8229600" cy="1143000"/>
          </a:xfrm>
        </p:spPr>
        <p:txBody>
          <a:bodyPr>
            <a:normAutofit/>
          </a:bodyPr>
          <a:lstStyle/>
          <a:p>
            <a:r>
              <a:rPr 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Wet Markt &amp; Overheid  </a:t>
            </a:r>
            <a:br>
              <a:rPr 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Wetsartikelen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2216150"/>
            <a:ext cx="8229600" cy="391001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Art. 25 i t/m 25 l </a:t>
            </a:r>
            <a:r>
              <a:rPr lang="nl-N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endParaRPr lang="nl-N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Kostendoorberekening 25 i  </a:t>
            </a: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Integrale kostendoorberekening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Bevoordelingsverbod  25 j </a:t>
            </a: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Geen kruissubsidiëring, geen gebruik beeldmerken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Gegevensgebruik 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25 k </a:t>
            </a: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Voorbeeld GBA data voor commerciële 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mailing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Functiescheiding 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25 l </a:t>
            </a: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Bestuurlijke rol en private activiteit scheiden: (kapvergunning)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Nader uitgewerkt in Besluit markt en overheid </a:t>
            </a:r>
          </a:p>
          <a:p>
            <a:pPr lvl="1">
              <a:buFont typeface="Wingdings" pitchFamily="2" charset="2"/>
              <a:buNone/>
            </a:pPr>
            <a:endParaRPr lang="nl-NL" sz="2000" dirty="0" smtClean="0"/>
          </a:p>
          <a:p>
            <a:pPr lvl="1">
              <a:buFont typeface="Wingdings" pitchFamily="2" charset="2"/>
              <a:buChar char="§"/>
            </a:pPr>
            <a:endParaRPr lang="nl-NL" sz="2000" dirty="0" smtClean="0"/>
          </a:p>
          <a:p>
            <a:pPr lvl="1">
              <a:buFont typeface="Wingdings" pitchFamily="2" charset="2"/>
              <a:buChar char="§"/>
            </a:pPr>
            <a:endParaRPr lang="nl-NL" sz="2000" dirty="0" smtClean="0"/>
          </a:p>
          <a:p>
            <a:pPr>
              <a:buFont typeface="Wingdings" pitchFamily="2" charset="2"/>
              <a:buChar char="§"/>
            </a:pPr>
            <a:endParaRPr lang="nl-NL" sz="2800" dirty="0" smtClean="0"/>
          </a:p>
          <a:p>
            <a:pPr>
              <a:buFont typeface="Wingdings" pitchFamily="2" charset="2"/>
              <a:buNone/>
            </a:pPr>
            <a:endParaRPr lang="nl-NL" dirty="0" smtClean="0"/>
          </a:p>
          <a:p>
            <a:pPr>
              <a:buFont typeface="Wingdings" pitchFamily="2" charset="2"/>
              <a:buNone/>
            </a:pPr>
            <a:endParaRPr lang="nl-NL" dirty="0" smtClean="0"/>
          </a:p>
          <a:p>
            <a:pPr>
              <a:buFont typeface="Wingdings" pitchFamily="2" charset="2"/>
              <a:buChar char="§"/>
            </a:pPr>
            <a:endParaRPr lang="nl-NL" dirty="0" smtClean="0"/>
          </a:p>
          <a:p>
            <a:pPr>
              <a:buFont typeface="Wingdings" pitchFamily="2" charset="2"/>
              <a:buChar char="§"/>
            </a:pPr>
            <a:endParaRPr lang="nl-NL" dirty="0" smtClean="0"/>
          </a:p>
          <a:p>
            <a:pPr>
              <a:buFont typeface="Wingdings" pitchFamily="2" charset="2"/>
              <a:buChar char="§"/>
            </a:pPr>
            <a:endParaRPr lang="nl-NL" dirty="0" smtClean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29</a:t>
            </a:fld>
            <a:endParaRPr lang="nl-NL" noProof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48458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el 1"/>
          <p:cNvSpPr>
            <a:spLocks noGrp="1"/>
          </p:cNvSpPr>
          <p:nvPr>
            <p:ph type="title" idx="4294967295"/>
          </p:nvPr>
        </p:nvSpPr>
        <p:spPr>
          <a:xfrm>
            <a:off x="457200" y="1073150"/>
            <a:ext cx="8229600" cy="1143000"/>
          </a:xfrm>
        </p:spPr>
        <p:txBody>
          <a:bodyPr lIns="0" tIns="0" rIns="0" bIns="0">
            <a:normAutofit/>
          </a:bodyPr>
          <a:lstStyle/>
          <a:p>
            <a:pPr algn="l"/>
            <a:r>
              <a:rPr lang="nl-NL" sz="3200" b="1" dirty="0" smtClean="0">
                <a:solidFill>
                  <a:srgbClr val="C220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Wet Markt &amp; Overheid </a:t>
            </a:r>
            <a:br>
              <a:rPr lang="nl-NL" sz="3200" b="1" dirty="0" smtClean="0">
                <a:solidFill>
                  <a:srgbClr val="C2202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2800" b="1" dirty="0" smtClean="0">
                <a:solidFill>
                  <a:srgbClr val="C220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Risico’s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>
          <a:xfrm>
            <a:off x="457200" y="2216150"/>
            <a:ext cx="8229600" cy="3910013"/>
          </a:xfrm>
        </p:spPr>
        <p:txBody>
          <a:bodyPr lIns="0" tIns="0" rIns="0" bIns="0">
            <a:normAutofit fontScale="92500" lnSpcReduction="10000"/>
          </a:bodyPr>
          <a:lstStyle/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Klacht bij ACM</a:t>
            </a:r>
          </a:p>
          <a:p>
            <a:pPr marL="671513" lvl="1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ACM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kan bij beschikking verklaren dat sprake is van overtreding 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WM&amp;O</a:t>
            </a:r>
          </a:p>
          <a:p>
            <a:pPr marL="671513" lvl="1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ACM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kan een last onder dwangsom opleggen t.b.v. beëindigen 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overtreding</a:t>
            </a:r>
          </a:p>
          <a:p>
            <a:pPr marL="671513" lvl="1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Aan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LOD kan verplichting tot verstrekking van gegevens aan ACM worden 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verbonden</a:t>
            </a:r>
          </a:p>
          <a:p>
            <a:pPr marL="671513" lvl="1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N.B. ACM </a:t>
            </a:r>
            <a:r>
              <a:rPr lang="nl-NL" sz="2000" b="1" dirty="0">
                <a:latin typeface="Arial" panose="020B0604020202020204" pitchFamily="34" charset="0"/>
                <a:cs typeface="Arial" panose="020B0604020202020204" pitchFamily="34" charset="0"/>
              </a:rPr>
              <a:t>kan </a:t>
            </a:r>
            <a:r>
              <a:rPr lang="nl-NL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geen</a:t>
            </a:r>
            <a:r>
              <a:rPr lang="nl-NL" sz="2000" b="1" dirty="0">
                <a:latin typeface="Arial" panose="020B0604020202020204" pitchFamily="34" charset="0"/>
                <a:cs typeface="Arial" panose="020B0604020202020204" pitchFamily="34" charset="0"/>
              </a:rPr>
              <a:t> boetes opleggen</a:t>
            </a: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Daarnaast kunnen ondernemingen: </a:t>
            </a:r>
          </a:p>
          <a:p>
            <a:pPr marL="671513" lvl="1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Gebruik maken van inspraakmogelijkheid t.a.v. DA(E)B</a:t>
            </a:r>
          </a:p>
          <a:p>
            <a:pPr marL="671513" lvl="1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Civiele procedure starten (onrechtmatige daad / schadevergoeding)</a:t>
            </a:r>
            <a:endParaRPr lang="nl-NL" sz="2000" dirty="0" smtClean="0"/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400" dirty="0" smtClean="0"/>
          </a:p>
          <a:p>
            <a:pPr marL="533400" lvl="1" indent="-261938">
              <a:buClr>
                <a:srgbClr val="C22026"/>
              </a:buClr>
              <a:buFont typeface="Wingdings" pitchFamily="2" charset="2"/>
              <a:buNone/>
            </a:pPr>
            <a:endParaRPr lang="nl-NL" sz="2400" dirty="0" smtClean="0"/>
          </a:p>
          <a:p>
            <a:pPr marL="533400" lvl="1" indent="-261938">
              <a:buClr>
                <a:srgbClr val="C22026"/>
              </a:buClr>
              <a:buFont typeface="Wingdings" pitchFamily="2" charset="2"/>
              <a:buChar char="§"/>
            </a:pPr>
            <a:endParaRPr lang="nl-NL" sz="2400" dirty="0" smtClean="0"/>
          </a:p>
          <a:p>
            <a:pPr marL="533400" lvl="1" indent="-261938">
              <a:buClr>
                <a:srgbClr val="C22026"/>
              </a:buClr>
              <a:buFont typeface="Wingdings" pitchFamily="2" charset="2"/>
              <a:buChar char="§"/>
            </a:pPr>
            <a:endParaRPr lang="nl-NL" sz="2000" dirty="0" smtClean="0"/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800" dirty="0" smtClean="0"/>
          </a:p>
          <a:p>
            <a:pPr marL="271463" indent="-271463">
              <a:buClr>
                <a:srgbClr val="C22026"/>
              </a:buClr>
              <a:buFont typeface="Wingdings" pitchFamily="2" charset="2"/>
              <a:buNone/>
            </a:pPr>
            <a:endParaRPr lang="nl-NL" sz="2400" dirty="0" smtClean="0"/>
          </a:p>
          <a:p>
            <a:pPr marL="271463" indent="-271463">
              <a:buClr>
                <a:srgbClr val="C22026"/>
              </a:buClr>
              <a:buFont typeface="Wingdings" pitchFamily="2" charset="2"/>
              <a:buNone/>
            </a:pPr>
            <a:endParaRPr lang="nl-NL" sz="2400" dirty="0" smtClean="0"/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400" dirty="0" smtClean="0"/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400" dirty="0" smtClean="0"/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400" dirty="0" smtClean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30</a:t>
            </a:fld>
            <a:endParaRPr lang="nl-NL" noProof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33376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el 1"/>
          <p:cNvSpPr>
            <a:spLocks noGrp="1"/>
          </p:cNvSpPr>
          <p:nvPr>
            <p:ph type="title" idx="4294967295"/>
          </p:nvPr>
        </p:nvSpPr>
        <p:spPr>
          <a:xfrm>
            <a:off x="457200" y="1073150"/>
            <a:ext cx="8229600" cy="1143000"/>
          </a:xfrm>
        </p:spPr>
        <p:txBody>
          <a:bodyPr lIns="0" tIns="0" rIns="0" bIns="0">
            <a:normAutofit/>
          </a:bodyPr>
          <a:lstStyle/>
          <a:p>
            <a:pPr algn="l"/>
            <a:r>
              <a:rPr lang="nl-NL" sz="3200" b="1" dirty="0" smtClean="0">
                <a:solidFill>
                  <a:srgbClr val="C220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Wet Markt &amp; Overheid </a:t>
            </a:r>
            <a:br>
              <a:rPr lang="nl-NL" sz="3200" b="1" dirty="0" smtClean="0">
                <a:solidFill>
                  <a:srgbClr val="C2202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2800" b="1" dirty="0" smtClean="0">
                <a:solidFill>
                  <a:srgbClr val="C220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Praktijk ACM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>
          <a:xfrm>
            <a:off x="457200" y="2216150"/>
            <a:ext cx="8229600" cy="3910013"/>
          </a:xfrm>
        </p:spPr>
        <p:txBody>
          <a:bodyPr lIns="0" tIns="0" rIns="0" bIns="0">
            <a:normAutofit lnSpcReduction="10000"/>
          </a:bodyPr>
          <a:lstStyle/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WM&amp;O per 1 juli 2012 in werking getreden</a:t>
            </a: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Overgangsrecht: sinds 1 juli 2014 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voorbij</a:t>
            </a: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Handhavingsregime ACM: 10 Fte aangesteld voor WM&amp;O </a:t>
            </a: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Voorlichtingsbijeenkomsten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2012-2014)</a:t>
            </a: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Nulmeting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bekendheid WM&amp;O (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2013)</a:t>
            </a: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Steekproef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sportaccommodaties (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2014)</a:t>
            </a: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Boekje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‘als ambtenaren ondernemers worden’ (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2014)</a:t>
            </a: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Lancering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M&amp;O-test (2014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Sectorstudie (2015)</a:t>
            </a: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Eerste besluiten (2015-2016)</a:t>
            </a: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lvl="1" indent="-261938">
              <a:buClr>
                <a:srgbClr val="C22026"/>
              </a:buClr>
              <a:buFont typeface="Wingdings" pitchFamily="2" charset="2"/>
              <a:buChar char="§"/>
            </a:pPr>
            <a:endParaRPr lang="nl-NL" sz="2000" dirty="0" smtClean="0"/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400" dirty="0" smtClean="0"/>
          </a:p>
          <a:p>
            <a:pPr marL="533400" lvl="1" indent="-261938">
              <a:buClr>
                <a:srgbClr val="C22026"/>
              </a:buClr>
              <a:buFont typeface="Wingdings" pitchFamily="2" charset="2"/>
              <a:buNone/>
            </a:pPr>
            <a:endParaRPr lang="nl-NL" sz="2400" dirty="0" smtClean="0"/>
          </a:p>
          <a:p>
            <a:pPr marL="533400" lvl="1" indent="-261938">
              <a:buClr>
                <a:srgbClr val="C22026"/>
              </a:buClr>
              <a:buFont typeface="Wingdings" pitchFamily="2" charset="2"/>
              <a:buChar char="§"/>
            </a:pPr>
            <a:endParaRPr lang="nl-NL" sz="2400" dirty="0" smtClean="0"/>
          </a:p>
          <a:p>
            <a:pPr marL="533400" lvl="1" indent="-261938">
              <a:buClr>
                <a:srgbClr val="C22026"/>
              </a:buClr>
              <a:buFont typeface="Wingdings" pitchFamily="2" charset="2"/>
              <a:buChar char="§"/>
            </a:pPr>
            <a:endParaRPr lang="nl-NL" sz="2000" dirty="0" smtClean="0"/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800" dirty="0" smtClean="0"/>
          </a:p>
          <a:p>
            <a:pPr marL="271463" indent="-271463">
              <a:buClr>
                <a:srgbClr val="C22026"/>
              </a:buClr>
              <a:buFont typeface="Wingdings" pitchFamily="2" charset="2"/>
              <a:buNone/>
            </a:pPr>
            <a:endParaRPr lang="nl-NL" sz="2400" dirty="0" smtClean="0"/>
          </a:p>
          <a:p>
            <a:pPr marL="271463" indent="-271463">
              <a:buClr>
                <a:srgbClr val="C22026"/>
              </a:buClr>
              <a:buFont typeface="Wingdings" pitchFamily="2" charset="2"/>
              <a:buNone/>
            </a:pPr>
            <a:endParaRPr lang="nl-NL" sz="2400" dirty="0" smtClean="0"/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400" dirty="0" smtClean="0"/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400" dirty="0" smtClean="0"/>
          </a:p>
          <a:p>
            <a:pPr marL="271463" indent="-271463">
              <a:buClr>
                <a:srgbClr val="C22026"/>
              </a:buClr>
              <a:buFont typeface="Wingdings" pitchFamily="2" charset="2"/>
              <a:buChar char="§"/>
            </a:pPr>
            <a:endParaRPr lang="nl-NL" sz="2400" dirty="0" smtClean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31</a:t>
            </a:fld>
            <a:endParaRPr lang="nl-NL" noProof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87084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Praktijkvoorbeelden (i)</a:t>
            </a:r>
            <a:b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Besluit ACM Gemeente Heerhugowaard 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Signaal over exploitatie recreatiehaven </a:t>
            </a:r>
            <a:r>
              <a:rPr lang="nl-NL" altLang="nl-N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Broekhorn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door gemeente 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Liggeldtarieven te laag om kosten te dekken en niet gebaseerd op kostendoorberekening 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ACM stelt overtreding WM&amp;O vast (2016) 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Sprake van bestuursorgaan en economische activiteit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Liggelden dekken niet ten minste de integrale kosten van de exploitatie van de recreatiehaven (bleek ook niet uit herberekening)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Gemeente in zienswijze dat liggelden worden verhoogd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Geen last onder dwangsom</a:t>
            </a:r>
          </a:p>
          <a:p>
            <a:pPr lvl="1">
              <a:lnSpc>
                <a:spcPts val="3000"/>
              </a:lnSpc>
            </a:pPr>
            <a:endParaRPr lang="nl-NL" altLang="nl-N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32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52091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Praktijkvoorbeeld (ii)</a:t>
            </a:r>
            <a:b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Besluit </a:t>
            </a: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ACM Ferryvlucht Peru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Signalen ferrybedrijven over handelwijze Ministerie van Defensie vluchten Nederland/Peru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Overtuiging dat niet integrale kosten in rekening is gebracht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ACM stelt overtreding WM&amp;O vast (2016):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Sprake van bestuursorgaan en economische activiteit 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Deel kosten ten onrechte niet in rekening gebracht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Minister in zienswijze op vrijwel alle onderdelen oneens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Geen last onder dwangsom</a:t>
            </a:r>
          </a:p>
          <a:p>
            <a:pPr lvl="1">
              <a:lnSpc>
                <a:spcPts val="3000"/>
              </a:lnSpc>
            </a:pP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33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98614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Praktijkvoorbeeld (iii)</a:t>
            </a:r>
            <a:b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Nationaal wegenbestand – Andes/Staat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15806"/>
            <a:ext cx="8229600" cy="4140544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Geschil Andes en Staat over toegang nationaal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wegenbestand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voor (lagere) overheden/wegbeheerders (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hergebruik)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Verwijt onrechtmatige exploitatie NWB vanwege niet-marktconforme voorwaarden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Strijd Besluit marktactiviteiten Rijkswaterstaat / aanwijzingen marktactiviteiten Rijksdienst / strijd </a:t>
            </a:r>
            <a:r>
              <a:rPr lang="nl-NL" altLang="nl-N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(kartelverbod, misbruik machtspositie en WM&amp;O) / staatssteun / aanbestedingsrecht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Hof Den Haag bekrachtigt vonnis Rb. Den Haag (2014)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Geen strijd beleidsregels overheid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Geen schending </a:t>
            </a:r>
            <a:r>
              <a:rPr lang="nl-NL" altLang="nl-N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of staatssteun / geen economische activiteit (onderdeel overheidstaak)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34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69752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Praktijkvoorbeeld (iv)</a:t>
            </a:r>
            <a:b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Sporthal – X/Zoetermeer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15806"/>
            <a:ext cx="8229600" cy="4140544"/>
          </a:xfrm>
        </p:spPr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Geschil eigenaar schermschool over algemeen belang besluit exploitatie van sportaccommodatie na eerder negatief besluit ACM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X van oordeel onvoldoende gekend in besluitvorming (en op zoek naar compensatie)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Gemeente van oordeel dat belang X beperkt is, althans minder zwaarwegend</a:t>
            </a:r>
          </a:p>
          <a:p>
            <a:pPr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Rb. Rotterdam (2016) van oordeel dat:</a:t>
            </a:r>
          </a:p>
          <a:p>
            <a:pPr lvl="1">
              <a:lnSpc>
                <a:spcPts val="3000"/>
              </a:lnSpc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Gemeente mocht algemeen belang besluit nemen (niet nodig tegelijk compensatie aan te bieden)</a:t>
            </a:r>
          </a:p>
          <a:p>
            <a:pPr>
              <a:lnSpc>
                <a:spcPts val="3000"/>
              </a:lnSpc>
            </a:pP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endParaRPr lang="nl-NL" altLang="nl-N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3000"/>
              </a:lnSpc>
              <a:buNone/>
            </a:pPr>
            <a:endParaRPr lang="nl-NL" altLang="nl-N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35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97312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Praktijkvoorbeeld (</a:t>
            </a:r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Jachthaven – Wolderwijd/Zeewolde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15806"/>
            <a:ext cx="8229600" cy="4140544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Kort geding Wolderwijd en Zeewolde tarieven gemeente liggelden (na sommatie en aansprakelijkstelling)</a:t>
            </a:r>
          </a:p>
          <a:p>
            <a:pPr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Eerder negatief besluit ACM andere haven (2015) - reactie gemeente algemeen belang-besluit</a:t>
            </a:r>
            <a:endParaRPr lang="nl-NL" altLang="nl-NL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Vordering o.a. verbod exploitatie + onderzoek deskundige berekening kosten</a:t>
            </a:r>
          </a:p>
          <a:p>
            <a:pPr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Rb Midden Nederland wijst vorderingen af (juni 2016):</a:t>
            </a:r>
          </a:p>
          <a:p>
            <a:pPr lvl="1"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Taxatie toont reële en marktconforme prijs aan</a:t>
            </a:r>
          </a:p>
          <a:p>
            <a:pPr lvl="1"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Gevraagde voorziening te verstrekkend</a:t>
            </a:r>
          </a:p>
          <a:p>
            <a:pPr lvl="1"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Nader onderzoek kosten nodig waarvoor KG zich niet leent</a:t>
            </a:r>
          </a:p>
          <a:p>
            <a:pPr marL="0" indent="0">
              <a:lnSpc>
                <a:spcPts val="3000"/>
              </a:lnSpc>
              <a:buNone/>
            </a:pPr>
            <a:endParaRPr lang="nl-NL" altLang="nl-N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36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26040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sz="3200" dirty="0">
                <a:latin typeface="Arial" panose="020B0604020202020204" pitchFamily="34" charset="0"/>
                <a:cs typeface="Arial" panose="020B0604020202020204" pitchFamily="34" charset="0"/>
              </a:rPr>
              <a:t>Wet Markt &amp; Overheid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Recente ontwikkelingen 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Initiatiefnota Ziens/Verhoeven (oktober 2015)</a:t>
            </a:r>
          </a:p>
          <a:p>
            <a:pPr lvl="1"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Voorstel verbodsstelsel met tenzij-bepaling (noodzaak + proportionaliteit)</a:t>
            </a:r>
          </a:p>
          <a:p>
            <a:pPr lvl="1"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Afschaffen algemeen belanguitzondering</a:t>
            </a:r>
          </a:p>
          <a:p>
            <a:pPr>
              <a:lnSpc>
                <a:spcPts val="3000"/>
              </a:lnSpc>
            </a:pPr>
            <a:r>
              <a:rPr lang="nl-NL" altLang="nl-NL" sz="2100" dirty="0">
                <a:latin typeface="Arial" panose="020B0604020202020204" pitchFamily="34" charset="0"/>
                <a:cs typeface="Arial" panose="020B0604020202020204" pitchFamily="34" charset="0"/>
              </a:rPr>
              <a:t>Zwartboek VNO-NCW en MKB Nederland </a:t>
            </a: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(december 2015</a:t>
            </a:r>
            <a:r>
              <a:rPr lang="nl-NL" altLang="nl-NL" sz="21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Kamerbrief Minister + evaluatierapport (juni 2016)</a:t>
            </a:r>
          </a:p>
          <a:p>
            <a:pPr lvl="1"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Geen afschaffing wel aanscherping algemeen belanguitzondering</a:t>
            </a:r>
          </a:p>
          <a:p>
            <a:pPr lvl="1"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Specifieke motiveringsvereisten en meer inspraak</a:t>
            </a:r>
          </a:p>
          <a:p>
            <a:pPr lvl="1"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Verlenging WM&amp;O tot na 1 juli 2017 (AMvB)</a:t>
            </a:r>
          </a:p>
          <a:p>
            <a:pPr lvl="1">
              <a:lnSpc>
                <a:spcPts val="3000"/>
              </a:lnSpc>
            </a:pPr>
            <a:r>
              <a:rPr lang="nl-NL" altLang="nl-NL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Nieuw wetsvoorstel eind 2016-begin 2017</a:t>
            </a:r>
          </a:p>
          <a:p>
            <a:pPr>
              <a:lnSpc>
                <a:spcPts val="3000"/>
              </a:lnSpc>
            </a:pPr>
            <a:endParaRPr lang="nl-NL" altLang="nl-N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endParaRPr lang="nl-NL" altLang="nl-N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endParaRPr lang="nl-NL" altLang="nl-N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37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97427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5" y="1231900"/>
            <a:ext cx="8229600" cy="1079500"/>
          </a:xfrm>
        </p:spPr>
        <p:txBody>
          <a:bodyPr>
            <a:normAutofit/>
          </a:bodyPr>
          <a:lstStyle/>
          <a:p>
            <a:pPr algn="ctr"/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Vragen?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774" y="1802712"/>
            <a:ext cx="8124825" cy="178821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nl-NL" altLang="nl-NL" dirty="0"/>
          </a:p>
          <a:p>
            <a:pPr marL="0" indent="0" algn="ctr">
              <a:buNone/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Email: martijn.vandehel@maverick-law.com</a:t>
            </a:r>
          </a:p>
          <a:p>
            <a:pPr marL="0" indent="0" algn="ctr">
              <a:buNone/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Tel: 06 21 21 08 53</a:t>
            </a:r>
          </a:p>
          <a:p>
            <a:pPr marL="0" indent="0">
              <a:buNone/>
            </a:pPr>
            <a:r>
              <a:rPr lang="nl-NL" altLang="nl-NL" dirty="0"/>
              <a:t>							</a:t>
            </a:r>
            <a:endParaRPr lang="nl-NL" altLang="nl-NL" dirty="0" smtClean="0"/>
          </a:p>
          <a:p>
            <a:pPr marL="0" indent="0" algn="ctr">
              <a:buNone/>
            </a:pPr>
            <a:r>
              <a:rPr lang="nl-NL" altLang="nl-NL" dirty="0" smtClean="0"/>
              <a:t>						</a:t>
            </a:r>
            <a:r>
              <a:rPr lang="nl-NL" altLang="nl-NL" dirty="0"/>
              <a:t>						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175" y="3009900"/>
            <a:ext cx="1905000" cy="1905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495550" y="5232317"/>
            <a:ext cx="4829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nl-NL" dirty="0" smtClean="0"/>
              <a:t>                </a:t>
            </a:r>
            <a:r>
              <a:rPr lang="nl-NL" altLang="nl-NL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www.maverick-law.com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u="sn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  Volg ons op          @</a:t>
            </a:r>
            <a:r>
              <a:rPr lang="nl-NL" altLang="nl-N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MaverickLawyers</a:t>
            </a:r>
            <a:r>
              <a:rPr lang="nl-NL" altLang="nl-NL" dirty="0"/>
              <a:t>	</a:t>
            </a: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947" y="5709534"/>
            <a:ext cx="482228" cy="480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38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Kluwer Markt &amp; Overheid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06771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standaard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22026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standaard</Template>
  <TotalTime>800</TotalTime>
  <Words>2257</Words>
  <Application>Microsoft Office PowerPoint</Application>
  <PresentationFormat>Diavoorstelling (4:3)</PresentationFormat>
  <Paragraphs>425</Paragraphs>
  <Slides>38</Slides>
  <Notes>7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Powerpoint standaard</vt:lpstr>
      <vt:lpstr>Mededingingsrecht Markt en overheid</vt:lpstr>
      <vt:lpstr>Agenda</vt:lpstr>
      <vt:lpstr>Inleiding Wat is mededingingsrecht?</vt:lpstr>
      <vt:lpstr>Inleiding Pijlers mededingingsrecht?</vt:lpstr>
      <vt:lpstr>Inleiding Welke wetgeving?</vt:lpstr>
      <vt:lpstr>Inleiding Welke risico’s?</vt:lpstr>
      <vt:lpstr>Overheid en mededingingsrecht</vt:lpstr>
      <vt:lpstr>Kartelverbod</vt:lpstr>
      <vt:lpstr>Kartelverbod Onderneming</vt:lpstr>
      <vt:lpstr>Kartelverbod Overeenkomst</vt:lpstr>
      <vt:lpstr>Kartelverbod Mogelijk verboden afspraken </vt:lpstr>
      <vt:lpstr>Kartelverbod Vrijstelling</vt:lpstr>
      <vt:lpstr>Economische machtspositie</vt:lpstr>
      <vt:lpstr>Economische machtspositie Wanneer sprake van machtspositie?</vt:lpstr>
      <vt:lpstr>Economische machtspositie Wanneer sprake van misbruik?</vt:lpstr>
      <vt:lpstr>Uitzondering kartelverbod/machtspositie Vervulling bijzondere taak</vt:lpstr>
      <vt:lpstr>Bijzondere verplichtingen machtspositie  Financiële transparantie</vt:lpstr>
      <vt:lpstr>Praktijkvoorbeelden (i) Gronduitgifte – Boontje / NMa</vt:lpstr>
      <vt:lpstr>Praktijkvoorbeelden (ii) Verhuur steiger - EVT/Staat</vt:lpstr>
      <vt:lpstr>Praktijkvoorbeelden (iii) Weren tender / gronduitgifte – ECT/HbR</vt:lpstr>
      <vt:lpstr>(Kartel)schadeclaims   De basis</vt:lpstr>
      <vt:lpstr>(Kartel)schadeclaims   De basis</vt:lpstr>
      <vt:lpstr>(Kartel)schadeclaims overheden Praktijkvoorbeelden</vt:lpstr>
      <vt:lpstr>Wet markt &amp; overheid</vt:lpstr>
      <vt:lpstr>Wet markt &amp; overheid Voorgeschiedenis en doel</vt:lpstr>
      <vt:lpstr>Wet markt &amp; overheid Toepasselijkheid</vt:lpstr>
      <vt:lpstr>Wet Markt &amp; Overheid Uitgangspunten</vt:lpstr>
      <vt:lpstr>Wet Markt &amp; Overheid   Uitzonderingen</vt:lpstr>
      <vt:lpstr>Wet Markt &amp; Overheid   Wetsartikelen</vt:lpstr>
      <vt:lpstr>Wet Markt &amp; Overheid  Risico’s </vt:lpstr>
      <vt:lpstr>Wet Markt &amp; Overheid  Praktijk ACM </vt:lpstr>
      <vt:lpstr>Praktijkvoorbeelden (i) Besluit ACM Gemeente Heerhugowaard </vt:lpstr>
      <vt:lpstr>Praktijkvoorbeeld (ii) Besluit ACM Ferryvlucht Peru</vt:lpstr>
      <vt:lpstr>Praktijkvoorbeeld (iii) Nationaal wegenbestand – Andes/Staat</vt:lpstr>
      <vt:lpstr>Praktijkvoorbeeld (iv) Sporthal – X/Zoetermeer</vt:lpstr>
      <vt:lpstr>Praktijkvoorbeeld (v) Jachthaven – Wolderwijd/Zeewolde</vt:lpstr>
      <vt:lpstr>Wet Markt &amp; Overheid Recente ontwikkelingen </vt:lpstr>
      <vt:lpstr>Vragen?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Mededingingsrecht Markt en overheid</dc:title>
  <dc:creator>paralegal</dc:creator>
  <cp:lastModifiedBy>Jeanne Plettenburg1</cp:lastModifiedBy>
  <cp:revision>55</cp:revision>
  <cp:lastPrinted>2016-06-23T07:22:34Z</cp:lastPrinted>
  <dcterms:created xsi:type="dcterms:W3CDTF">2015-05-20T08:28:25Z</dcterms:created>
  <dcterms:modified xsi:type="dcterms:W3CDTF">2016-06-28T07:24:56Z</dcterms:modified>
</cp:coreProperties>
</file>